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6" r:id="rId20"/>
    <p:sldId id="274" r:id="rId21"/>
    <p:sldId id="275" r:id="rId22"/>
    <p:sldId id="278" r:id="rId23"/>
    <p:sldId id="279" r:id="rId24"/>
    <p:sldId id="280" r:id="rId25"/>
    <p:sldId id="281" r:id="rId26"/>
    <p:sldId id="277" r:id="rId27"/>
    <p:sldId id="28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90" d="100"/>
          <a:sy n="90" d="100"/>
        </p:scale>
        <p:origin x="57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43FF17EB-9D2C-4E8C-9EFE-33CF1F44D999}" type="datetimeFigureOut">
              <a:rPr lang="en-US" smtClean="0"/>
              <a:t>12/23/2023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0E84091E-3C39-4B99-B453-67A1D01CF5A4}" type="slidenum">
              <a:rPr lang="en-US" smtClean="0"/>
              <a:t>‹#›</a:t>
            </a:fld>
            <a:endParaRPr lang="en-US"/>
          </a:p>
        </p:txBody>
      </p:sp>
    </p:spTree>
    <p:extLst>
      <p:ext uri="{BB962C8B-B14F-4D97-AF65-F5344CB8AC3E}">
        <p14:creationId xmlns:p14="http://schemas.microsoft.com/office/powerpoint/2010/main" val="1559756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FF17EB-9D2C-4E8C-9EFE-33CF1F44D999}" type="datetimeFigureOut">
              <a:rPr lang="en-US" smtClean="0"/>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4091E-3C39-4B99-B453-67A1D01CF5A4}" type="slidenum">
              <a:rPr lang="en-US" smtClean="0"/>
              <a:t>‹#›</a:t>
            </a:fld>
            <a:endParaRPr lang="en-US"/>
          </a:p>
        </p:txBody>
      </p:sp>
    </p:spTree>
    <p:extLst>
      <p:ext uri="{BB962C8B-B14F-4D97-AF65-F5344CB8AC3E}">
        <p14:creationId xmlns:p14="http://schemas.microsoft.com/office/powerpoint/2010/main" val="3921066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43FF17EB-9D2C-4E8C-9EFE-33CF1F44D999}" type="datetimeFigureOut">
              <a:rPr lang="en-US" smtClean="0"/>
              <a:t>12/23/2023</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0E84091E-3C39-4B99-B453-67A1D01CF5A4}" type="slidenum">
              <a:rPr lang="en-US" smtClean="0"/>
              <a:t>‹#›</a:t>
            </a:fld>
            <a:endParaRPr lang="en-US"/>
          </a:p>
        </p:txBody>
      </p:sp>
    </p:spTree>
    <p:extLst>
      <p:ext uri="{BB962C8B-B14F-4D97-AF65-F5344CB8AC3E}">
        <p14:creationId xmlns:p14="http://schemas.microsoft.com/office/powerpoint/2010/main" val="3625103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FF17EB-9D2C-4E8C-9EFE-33CF1F44D999}" type="datetimeFigureOut">
              <a:rPr lang="en-US" smtClean="0"/>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0E84091E-3C39-4B99-B453-67A1D01CF5A4}" type="slidenum">
              <a:rPr lang="en-US" smtClean="0"/>
              <a:t>‹#›</a:t>
            </a:fld>
            <a:endParaRPr lang="en-US"/>
          </a:p>
        </p:txBody>
      </p:sp>
    </p:spTree>
    <p:extLst>
      <p:ext uri="{BB962C8B-B14F-4D97-AF65-F5344CB8AC3E}">
        <p14:creationId xmlns:p14="http://schemas.microsoft.com/office/powerpoint/2010/main" val="4039366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43FF17EB-9D2C-4E8C-9EFE-33CF1F44D999}" type="datetimeFigureOut">
              <a:rPr lang="en-US" smtClean="0"/>
              <a:t>12/23/2023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0E84091E-3C39-4B99-B453-67A1D01CF5A4}" type="slidenum">
              <a:rPr lang="en-US" smtClean="0"/>
              <a:t>‹#›</a:t>
            </a:fld>
            <a:endParaRPr lang="en-US"/>
          </a:p>
        </p:txBody>
      </p:sp>
    </p:spTree>
    <p:extLst>
      <p:ext uri="{BB962C8B-B14F-4D97-AF65-F5344CB8AC3E}">
        <p14:creationId xmlns:p14="http://schemas.microsoft.com/office/powerpoint/2010/main" val="1238509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FF17EB-9D2C-4E8C-9EFE-33CF1F44D999}" type="datetimeFigureOut">
              <a:rPr lang="en-US" smtClean="0"/>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4091E-3C39-4B99-B453-67A1D01CF5A4}" type="slidenum">
              <a:rPr lang="en-US" smtClean="0"/>
              <a:t>‹#›</a:t>
            </a:fld>
            <a:endParaRPr lang="en-US"/>
          </a:p>
        </p:txBody>
      </p:sp>
    </p:spTree>
    <p:extLst>
      <p:ext uri="{BB962C8B-B14F-4D97-AF65-F5344CB8AC3E}">
        <p14:creationId xmlns:p14="http://schemas.microsoft.com/office/powerpoint/2010/main" val="3970549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FF17EB-9D2C-4E8C-9EFE-33CF1F44D999}" type="datetimeFigureOut">
              <a:rPr lang="en-US" smtClean="0"/>
              <a:t>12/23/2023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84091E-3C39-4B99-B453-67A1D01CF5A4}" type="slidenum">
              <a:rPr lang="en-US" smtClean="0"/>
              <a:t>‹#›</a:t>
            </a:fld>
            <a:endParaRPr lang="en-US"/>
          </a:p>
        </p:txBody>
      </p:sp>
    </p:spTree>
    <p:extLst>
      <p:ext uri="{BB962C8B-B14F-4D97-AF65-F5344CB8AC3E}">
        <p14:creationId xmlns:p14="http://schemas.microsoft.com/office/powerpoint/2010/main" val="212934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FF17EB-9D2C-4E8C-9EFE-33CF1F44D999}" type="datetimeFigureOut">
              <a:rPr lang="en-US" smtClean="0"/>
              <a:t>12/23/2023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84091E-3C39-4B99-B453-67A1D01CF5A4}" type="slidenum">
              <a:rPr lang="en-US" smtClean="0"/>
              <a:t>‹#›</a:t>
            </a:fld>
            <a:endParaRPr lang="en-US"/>
          </a:p>
        </p:txBody>
      </p:sp>
    </p:spTree>
    <p:extLst>
      <p:ext uri="{BB962C8B-B14F-4D97-AF65-F5344CB8AC3E}">
        <p14:creationId xmlns:p14="http://schemas.microsoft.com/office/powerpoint/2010/main" val="3920504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FF17EB-9D2C-4E8C-9EFE-33CF1F44D999}" type="datetimeFigureOut">
              <a:rPr lang="en-US" smtClean="0"/>
              <a:t>12/23/2023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84091E-3C39-4B99-B453-67A1D01CF5A4}" type="slidenum">
              <a:rPr lang="en-US" smtClean="0"/>
              <a:t>‹#›</a:t>
            </a:fld>
            <a:endParaRPr lang="en-US"/>
          </a:p>
        </p:txBody>
      </p:sp>
    </p:spTree>
    <p:extLst>
      <p:ext uri="{BB962C8B-B14F-4D97-AF65-F5344CB8AC3E}">
        <p14:creationId xmlns:p14="http://schemas.microsoft.com/office/powerpoint/2010/main" val="116941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3FF17EB-9D2C-4E8C-9EFE-33CF1F44D999}" type="datetimeFigureOut">
              <a:rPr lang="en-US" smtClean="0"/>
              <a:t>12/23/2023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0E84091E-3C39-4B99-B453-67A1D01CF5A4}" type="slidenum">
              <a:rPr lang="en-US" smtClean="0"/>
              <a:t>‹#›</a:t>
            </a:fld>
            <a:endParaRPr lang="en-US"/>
          </a:p>
        </p:txBody>
      </p:sp>
    </p:spTree>
    <p:extLst>
      <p:ext uri="{BB962C8B-B14F-4D97-AF65-F5344CB8AC3E}">
        <p14:creationId xmlns:p14="http://schemas.microsoft.com/office/powerpoint/2010/main" val="3871963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FF17EB-9D2C-4E8C-9EFE-33CF1F44D999}" type="datetimeFigureOut">
              <a:rPr lang="en-US" smtClean="0"/>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4091E-3C39-4B99-B453-67A1D01CF5A4}" type="slidenum">
              <a:rPr lang="en-US" smtClean="0"/>
              <a:t>‹#›</a:t>
            </a:fld>
            <a:endParaRPr lang="en-US"/>
          </a:p>
        </p:txBody>
      </p:sp>
    </p:spTree>
    <p:extLst>
      <p:ext uri="{BB962C8B-B14F-4D97-AF65-F5344CB8AC3E}">
        <p14:creationId xmlns:p14="http://schemas.microsoft.com/office/powerpoint/2010/main" val="532878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43FF17EB-9D2C-4E8C-9EFE-33CF1F44D999}" type="datetimeFigureOut">
              <a:rPr lang="en-US" smtClean="0"/>
              <a:t>12/23/2023</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0E84091E-3C39-4B99-B453-67A1D01CF5A4}"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40507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2.xml"/><Relationship Id="rId4" Type="http://schemas.openxmlformats.org/officeDocument/2006/relationships/image" Target="../media/image21.tmp"/></Relationships>
</file>

<file path=ppt/slides/_rels/slide11.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2.xml"/><Relationship Id="rId4" Type="http://schemas.openxmlformats.org/officeDocument/2006/relationships/image" Target="../media/image24.tmp"/></Relationships>
</file>

<file path=ppt/slides/_rels/slide12.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2.xml"/><Relationship Id="rId4" Type="http://schemas.openxmlformats.org/officeDocument/2006/relationships/image" Target="../media/image27.tmp"/></Relationships>
</file>

<file path=ppt/slides/_rels/slide13.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7.tmp"/><Relationship Id="rId1" Type="http://schemas.openxmlformats.org/officeDocument/2006/relationships/slideLayout" Target="../slideLayouts/slideLayout2.xml"/><Relationship Id="rId4" Type="http://schemas.openxmlformats.org/officeDocument/2006/relationships/image" Target="../media/image28.tmp"/></Relationships>
</file>

<file path=ppt/slides/_rels/slide14.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29.tmp"/><Relationship Id="rId1" Type="http://schemas.openxmlformats.org/officeDocument/2006/relationships/slideLayout" Target="../slideLayouts/slideLayout2.xml"/><Relationship Id="rId4" Type="http://schemas.openxmlformats.org/officeDocument/2006/relationships/image" Target="../media/image31.tmp"/></Relationships>
</file>

<file path=ppt/slides/_rels/slide15.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2.xml"/><Relationship Id="rId4" Type="http://schemas.openxmlformats.org/officeDocument/2006/relationships/image" Target="../media/image34.tmp"/></Relationships>
</file>

<file path=ppt/slides/_rels/slide16.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2.xml"/><Relationship Id="rId4" Type="http://schemas.openxmlformats.org/officeDocument/2006/relationships/image" Target="../media/image37.tmp"/></Relationships>
</file>

<file path=ppt/slides/_rels/slide17.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2.xml"/><Relationship Id="rId5" Type="http://schemas.openxmlformats.org/officeDocument/2006/relationships/image" Target="../media/image41.tmp"/><Relationship Id="rId4" Type="http://schemas.openxmlformats.org/officeDocument/2006/relationships/image" Target="../media/image40.tmp"/></Relationships>
</file>

<file path=ppt/slides/_rels/slide18.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image" Target="../media/image42.tmp"/><Relationship Id="rId1" Type="http://schemas.openxmlformats.org/officeDocument/2006/relationships/slideLayout" Target="../slideLayouts/slideLayout2.xml"/><Relationship Id="rId4" Type="http://schemas.openxmlformats.org/officeDocument/2006/relationships/image" Target="../media/image44.tmp"/></Relationships>
</file>

<file path=ppt/slides/_rels/slide19.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hyperlink" Target="https://ng-bootstrap.github.io/#/home" TargetMode="External"/><Relationship Id="rId1" Type="http://schemas.openxmlformats.org/officeDocument/2006/relationships/slideLayout" Target="../slideLayouts/slideLayout2.xml"/><Relationship Id="rId5" Type="http://schemas.openxmlformats.org/officeDocument/2006/relationships/image" Target="../media/image47.tmp"/><Relationship Id="rId4" Type="http://schemas.openxmlformats.org/officeDocument/2006/relationships/image" Target="../media/image46.tm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image" Target="../media/image48.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image" Target="../media/image50.tmp"/><Relationship Id="rId1" Type="http://schemas.openxmlformats.org/officeDocument/2006/relationships/slideLayout" Target="../slideLayouts/slideLayout2.xml"/><Relationship Id="rId4" Type="http://schemas.openxmlformats.org/officeDocument/2006/relationships/image" Target="../media/image52.tmp"/></Relationships>
</file>

<file path=ppt/slides/_rels/slide22.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image" Target="../media/image53.tmp"/><Relationship Id="rId1" Type="http://schemas.openxmlformats.org/officeDocument/2006/relationships/slideLayout" Target="../slideLayouts/slideLayout2.xml"/><Relationship Id="rId4" Type="http://schemas.openxmlformats.org/officeDocument/2006/relationships/image" Target="../media/image55.tmp"/></Relationships>
</file>

<file path=ppt/slides/_rels/slide23.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image" Target="../media/image56.tmp"/><Relationship Id="rId1" Type="http://schemas.openxmlformats.org/officeDocument/2006/relationships/slideLayout" Target="../slideLayouts/slideLayout2.xml"/><Relationship Id="rId4" Type="http://schemas.openxmlformats.org/officeDocument/2006/relationships/image" Target="../media/image58.tmp"/></Relationships>
</file>

<file path=ppt/slides/_rels/slide24.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image" Target="../media/image59.tmp"/><Relationship Id="rId1" Type="http://schemas.openxmlformats.org/officeDocument/2006/relationships/slideLayout" Target="../slideLayouts/slideLayout2.xml"/><Relationship Id="rId5" Type="http://schemas.openxmlformats.org/officeDocument/2006/relationships/image" Target="../media/image62.tmp"/><Relationship Id="rId4" Type="http://schemas.openxmlformats.org/officeDocument/2006/relationships/image" Target="../media/image61.tmp"/></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4.png"/><Relationship Id="rId4" Type="http://schemas.openxmlformats.org/officeDocument/2006/relationships/image" Target="../media/image63.tmp"/></Relationships>
</file>

<file path=ppt/slides/_rels/slide26.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image" Target="../media/image65.tmp"/><Relationship Id="rId1" Type="http://schemas.openxmlformats.org/officeDocument/2006/relationships/slideLayout" Target="../slideLayouts/slideLayout2.xml"/><Relationship Id="rId5" Type="http://schemas.openxmlformats.org/officeDocument/2006/relationships/image" Target="../media/image68.tmp"/><Relationship Id="rId4" Type="http://schemas.openxmlformats.org/officeDocument/2006/relationships/image" Target="../media/image67.tmp"/></Relationships>
</file>

<file path=ppt/slides/_rels/slide27.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image" Target="../media/image69.tmp"/><Relationship Id="rId1" Type="http://schemas.openxmlformats.org/officeDocument/2006/relationships/slideLayout" Target="../slideLayouts/slideLayout2.xml"/><Relationship Id="rId4" Type="http://schemas.openxmlformats.org/officeDocument/2006/relationships/image" Target="../media/image71.tm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angular.io/cli" TargetMode="External"/><Relationship Id="rId7" Type="http://schemas.openxmlformats.org/officeDocument/2006/relationships/image" Target="../media/image3.tmp"/><Relationship Id="rId2" Type="http://schemas.openxmlformats.org/officeDocument/2006/relationships/hyperlink" Target="https://nodejs.org/en" TargetMode="External"/><Relationship Id="rId1" Type="http://schemas.openxmlformats.org/officeDocument/2006/relationships/slideLayout" Target="../slideLayouts/slideLayout2.xml"/><Relationship Id="rId6" Type="http://schemas.openxmlformats.org/officeDocument/2006/relationships/image" Target="../media/image2.tmp"/><Relationship Id="rId5" Type="http://schemas.openxmlformats.org/officeDocument/2006/relationships/image" Target="../media/image1.tmp"/><Relationship Id="rId4" Type="http://schemas.openxmlformats.org/officeDocument/2006/relationships/hyperlink" Target="http://localhost:420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2.xml"/><Relationship Id="rId4" Type="http://schemas.openxmlformats.org/officeDocument/2006/relationships/image" Target="../media/image8.tmp"/></Relationships>
</file>

<file path=ppt/slides/_rels/slide7.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2.xml"/><Relationship Id="rId5" Type="http://schemas.openxmlformats.org/officeDocument/2006/relationships/image" Target="../media/image12.tmp"/><Relationship Id="rId4" Type="http://schemas.openxmlformats.org/officeDocument/2006/relationships/image" Target="../media/image11.tmp"/></Relationships>
</file>

<file path=ppt/slides/_rels/slide8.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2.xml"/><Relationship Id="rId6" Type="http://schemas.openxmlformats.org/officeDocument/2006/relationships/image" Target="../media/image18.tmp"/><Relationship Id="rId5" Type="http://schemas.openxmlformats.org/officeDocument/2006/relationships/image" Target="../media/image17.tmp"/><Relationship Id="rId4" Type="http://schemas.openxmlformats.org/officeDocument/2006/relationships/image" Target="../media/image16.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4B5A6-7747-4416-B80F-F6F868C261F4}"/>
              </a:ext>
            </a:extLst>
          </p:cNvPr>
          <p:cNvSpPr>
            <a:spLocks noGrp="1"/>
          </p:cNvSpPr>
          <p:nvPr>
            <p:ph type="ctrTitle"/>
          </p:nvPr>
        </p:nvSpPr>
        <p:spPr/>
        <p:txBody>
          <a:bodyPr/>
          <a:lstStyle/>
          <a:p>
            <a:r>
              <a:rPr lang="en-US" dirty="0"/>
              <a:t>Angular </a:t>
            </a:r>
          </a:p>
        </p:txBody>
      </p:sp>
      <p:sp>
        <p:nvSpPr>
          <p:cNvPr id="3" name="Subtitle 2">
            <a:extLst>
              <a:ext uri="{FF2B5EF4-FFF2-40B4-BE49-F238E27FC236}">
                <a16:creationId xmlns:a16="http://schemas.microsoft.com/office/drawing/2014/main" id="{B9388B89-4522-4418-A8C7-C3D43F4E9ED1}"/>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88283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A68FF-53FE-4FE5-B14E-A173306555BC}"/>
              </a:ext>
            </a:extLst>
          </p:cNvPr>
          <p:cNvSpPr>
            <a:spLocks noGrp="1"/>
          </p:cNvSpPr>
          <p:nvPr>
            <p:ph type="title"/>
          </p:nvPr>
        </p:nvSpPr>
        <p:spPr/>
        <p:txBody>
          <a:bodyPr/>
          <a:lstStyle/>
          <a:p>
            <a:r>
              <a:rPr lang="en-US" b="1" dirty="0"/>
              <a:t>Events in angular</a:t>
            </a:r>
            <a:endParaRPr lang="en-US" dirty="0"/>
          </a:p>
        </p:txBody>
      </p:sp>
      <p:pic>
        <p:nvPicPr>
          <p:cNvPr id="9" name="Content Placeholder 8">
            <a:extLst>
              <a:ext uri="{FF2B5EF4-FFF2-40B4-BE49-F238E27FC236}">
                <a16:creationId xmlns:a16="http://schemas.microsoft.com/office/drawing/2014/main" id="{917D23DE-B854-4808-8809-47933E31BB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149" y="1968573"/>
            <a:ext cx="2257701" cy="4750735"/>
          </a:xfrm>
        </p:spPr>
      </p:pic>
      <p:pic>
        <p:nvPicPr>
          <p:cNvPr id="11" name="Picture 10">
            <a:extLst>
              <a:ext uri="{FF2B5EF4-FFF2-40B4-BE49-F238E27FC236}">
                <a16:creationId xmlns:a16="http://schemas.microsoft.com/office/drawing/2014/main" id="{31545EB6-21DE-4576-B1AB-19820D447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9264" y="1852819"/>
            <a:ext cx="3104707" cy="4750735"/>
          </a:xfrm>
          <a:prstGeom prst="rect">
            <a:avLst/>
          </a:prstGeom>
        </p:spPr>
      </p:pic>
      <p:pic>
        <p:nvPicPr>
          <p:cNvPr id="15" name="Picture 14">
            <a:extLst>
              <a:ext uri="{FF2B5EF4-FFF2-40B4-BE49-F238E27FC236}">
                <a16:creationId xmlns:a16="http://schemas.microsoft.com/office/drawing/2014/main" id="{79DB0E35-B6EB-456D-8744-69612C0DB2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7386" y="1835667"/>
            <a:ext cx="5627464" cy="4750734"/>
          </a:xfrm>
          <a:prstGeom prst="rect">
            <a:avLst/>
          </a:prstGeom>
        </p:spPr>
      </p:pic>
    </p:spTree>
    <p:extLst>
      <p:ext uri="{BB962C8B-B14F-4D97-AF65-F5344CB8AC3E}">
        <p14:creationId xmlns:p14="http://schemas.microsoft.com/office/powerpoint/2010/main" val="2435728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F796D1EA-5F2D-42B2-AD62-4DD2980D7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6441" y="2071653"/>
            <a:ext cx="6535062" cy="1171739"/>
          </a:xfrm>
          <a:prstGeom prst="rect">
            <a:avLst/>
          </a:prstGeom>
        </p:spPr>
      </p:pic>
      <p:sp>
        <p:nvSpPr>
          <p:cNvPr id="2" name="Title 1">
            <a:extLst>
              <a:ext uri="{FF2B5EF4-FFF2-40B4-BE49-F238E27FC236}">
                <a16:creationId xmlns:a16="http://schemas.microsoft.com/office/drawing/2014/main" id="{9FEE4166-E27E-44E2-9C3B-E7E9D8186EB0}"/>
              </a:ext>
            </a:extLst>
          </p:cNvPr>
          <p:cNvSpPr>
            <a:spLocks noGrp="1"/>
          </p:cNvSpPr>
          <p:nvPr>
            <p:ph type="title"/>
          </p:nvPr>
        </p:nvSpPr>
        <p:spPr/>
        <p:txBody>
          <a:bodyPr/>
          <a:lstStyle/>
          <a:p>
            <a:r>
              <a:rPr lang="en-US" dirty="0"/>
              <a:t>Property Binding</a:t>
            </a:r>
          </a:p>
        </p:txBody>
      </p:sp>
      <p:pic>
        <p:nvPicPr>
          <p:cNvPr id="9" name="Picture 8">
            <a:extLst>
              <a:ext uri="{FF2B5EF4-FFF2-40B4-BE49-F238E27FC236}">
                <a16:creationId xmlns:a16="http://schemas.microsoft.com/office/drawing/2014/main" id="{913DCCD9-DB4B-49C1-8EDE-E3316E7B7B4F}"/>
              </a:ext>
            </a:extLst>
          </p:cNvPr>
          <p:cNvPicPr>
            <a:picLocks noChangeAspect="1"/>
          </p:cNvPicPr>
          <p:nvPr/>
        </p:nvPicPr>
        <p:blipFill rotWithShape="1">
          <a:blip r:embed="rId3">
            <a:extLst>
              <a:ext uri="{28A0092B-C50C-407E-A947-70E740481C1C}">
                <a14:useLocalDpi xmlns:a14="http://schemas.microsoft.com/office/drawing/2010/main" val="0"/>
              </a:ext>
            </a:extLst>
          </a:blip>
          <a:srcRect r="10961"/>
          <a:stretch/>
        </p:blipFill>
        <p:spPr>
          <a:xfrm>
            <a:off x="5316441" y="3600574"/>
            <a:ext cx="4171346" cy="3065307"/>
          </a:xfrm>
          <a:prstGeom prst="rect">
            <a:avLst/>
          </a:prstGeom>
        </p:spPr>
      </p:pic>
      <p:cxnSp>
        <p:nvCxnSpPr>
          <p:cNvPr id="16" name="Connector: Elbow 15">
            <a:extLst>
              <a:ext uri="{FF2B5EF4-FFF2-40B4-BE49-F238E27FC236}">
                <a16:creationId xmlns:a16="http://schemas.microsoft.com/office/drawing/2014/main" id="{24A24341-F6C4-4FC4-96F7-6B3D2BC86563}"/>
              </a:ext>
            </a:extLst>
          </p:cNvPr>
          <p:cNvCxnSpPr>
            <a:cxnSpLocks/>
            <a:stCxn id="36" idx="2"/>
          </p:cNvCxnSpPr>
          <p:nvPr/>
        </p:nvCxnSpPr>
        <p:spPr>
          <a:xfrm rot="5400000">
            <a:off x="6902512" y="4655542"/>
            <a:ext cx="3093611" cy="269310"/>
          </a:xfrm>
          <a:prstGeom prst="bentConnector3">
            <a:avLst>
              <a:gd name="adj1" fmla="val 99836"/>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995DA14-66C3-40EB-B74B-CB1C636BAF68}"/>
              </a:ext>
            </a:extLst>
          </p:cNvPr>
          <p:cNvCxnSpPr>
            <a:cxnSpLocks/>
          </p:cNvCxnSpPr>
          <p:nvPr/>
        </p:nvCxnSpPr>
        <p:spPr>
          <a:xfrm rot="5400000">
            <a:off x="7102905" y="4035897"/>
            <a:ext cx="2992359" cy="749591"/>
          </a:xfrm>
          <a:prstGeom prst="bentConnector3">
            <a:avLst>
              <a:gd name="adj1" fmla="val 99745"/>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22F82B0B-71D8-4D67-AB3D-A945527A8499}"/>
              </a:ext>
            </a:extLst>
          </p:cNvPr>
          <p:cNvSpPr/>
          <p:nvPr/>
        </p:nvSpPr>
        <p:spPr>
          <a:xfrm>
            <a:off x="9133367" y="5655990"/>
            <a:ext cx="1775638" cy="329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Interpolation</a:t>
            </a:r>
          </a:p>
        </p:txBody>
      </p:sp>
      <p:sp>
        <p:nvSpPr>
          <p:cNvPr id="33" name="Rectangle: Rounded Corners 32">
            <a:extLst>
              <a:ext uri="{FF2B5EF4-FFF2-40B4-BE49-F238E27FC236}">
                <a16:creationId xmlns:a16="http://schemas.microsoft.com/office/drawing/2014/main" id="{1BE5C05D-356F-41AA-8275-B55B95A4CC23}"/>
              </a:ext>
            </a:extLst>
          </p:cNvPr>
          <p:cNvSpPr/>
          <p:nvPr/>
        </p:nvSpPr>
        <p:spPr>
          <a:xfrm>
            <a:off x="9133367" y="6172197"/>
            <a:ext cx="1775638" cy="329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Property Binding</a:t>
            </a:r>
          </a:p>
        </p:txBody>
      </p:sp>
      <p:sp>
        <p:nvSpPr>
          <p:cNvPr id="34" name="Rectangle 33">
            <a:extLst>
              <a:ext uri="{FF2B5EF4-FFF2-40B4-BE49-F238E27FC236}">
                <a16:creationId xmlns:a16="http://schemas.microsoft.com/office/drawing/2014/main" id="{40C226D4-F1F5-4F3F-B676-0F0409B931E9}"/>
              </a:ext>
            </a:extLst>
          </p:cNvPr>
          <p:cNvSpPr/>
          <p:nvPr/>
        </p:nvSpPr>
        <p:spPr>
          <a:xfrm>
            <a:off x="304696" y="6132475"/>
            <a:ext cx="5309852" cy="369332"/>
          </a:xfrm>
          <a:prstGeom prst="rect">
            <a:avLst/>
          </a:prstGeom>
        </p:spPr>
        <p:txBody>
          <a:bodyPr wrap="none">
            <a:spAutoFit/>
          </a:bodyPr>
          <a:lstStyle/>
          <a:p>
            <a:r>
              <a:rPr lang="en-US" dirty="0">
                <a:solidFill>
                  <a:srgbClr val="273239"/>
                </a:solidFill>
                <a:latin typeface="Nunito"/>
              </a:rPr>
              <a:t>Property Binding is a </a:t>
            </a:r>
            <a:r>
              <a:rPr lang="en-US" b="1" dirty="0">
                <a:solidFill>
                  <a:srgbClr val="273239"/>
                </a:solidFill>
                <a:latin typeface="Nunito"/>
              </a:rPr>
              <a:t>one-way data-binding</a:t>
            </a:r>
            <a:r>
              <a:rPr lang="en-US" dirty="0">
                <a:solidFill>
                  <a:srgbClr val="273239"/>
                </a:solidFill>
                <a:latin typeface="Nunito"/>
              </a:rPr>
              <a:t> technique.</a:t>
            </a:r>
            <a:endParaRPr lang="en-US" dirty="0"/>
          </a:p>
        </p:txBody>
      </p:sp>
      <p:pic>
        <p:nvPicPr>
          <p:cNvPr id="42" name="Picture 41">
            <a:extLst>
              <a:ext uri="{FF2B5EF4-FFF2-40B4-BE49-F238E27FC236}">
                <a16:creationId xmlns:a16="http://schemas.microsoft.com/office/drawing/2014/main" id="{4ACEB755-B108-43AD-870F-AD5EC28608E8}"/>
              </a:ext>
            </a:extLst>
          </p:cNvPr>
          <p:cNvPicPr>
            <a:picLocks noChangeAspect="1"/>
          </p:cNvPicPr>
          <p:nvPr/>
        </p:nvPicPr>
        <p:blipFill rotWithShape="1">
          <a:blip r:embed="rId4">
            <a:extLst>
              <a:ext uri="{28A0092B-C50C-407E-A947-70E740481C1C}">
                <a14:useLocalDpi xmlns:a14="http://schemas.microsoft.com/office/drawing/2010/main" val="0"/>
              </a:ext>
            </a:extLst>
          </a:blip>
          <a:srcRect t="5727" b="1901"/>
          <a:stretch/>
        </p:blipFill>
        <p:spPr>
          <a:xfrm>
            <a:off x="581192" y="2158409"/>
            <a:ext cx="4116754" cy="2211572"/>
          </a:xfrm>
          <a:prstGeom prst="rect">
            <a:avLst/>
          </a:prstGeom>
        </p:spPr>
      </p:pic>
      <p:cxnSp>
        <p:nvCxnSpPr>
          <p:cNvPr id="48" name="Straight Arrow Connector 47">
            <a:extLst>
              <a:ext uri="{FF2B5EF4-FFF2-40B4-BE49-F238E27FC236}">
                <a16:creationId xmlns:a16="http://schemas.microsoft.com/office/drawing/2014/main" id="{FD4B3662-4C37-4F7F-90CE-0CE82FBA1FFE}"/>
              </a:ext>
            </a:extLst>
          </p:cNvPr>
          <p:cNvCxnSpPr/>
          <p:nvPr/>
        </p:nvCxnSpPr>
        <p:spPr>
          <a:xfrm flipH="1">
            <a:off x="1953769" y="4072270"/>
            <a:ext cx="137160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485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1324-8BD1-4F5D-AE0E-65BE68658ABF}"/>
              </a:ext>
            </a:extLst>
          </p:cNvPr>
          <p:cNvSpPr>
            <a:spLocks noGrp="1"/>
          </p:cNvSpPr>
          <p:nvPr>
            <p:ph type="title"/>
          </p:nvPr>
        </p:nvSpPr>
        <p:spPr/>
        <p:txBody>
          <a:bodyPr/>
          <a:lstStyle/>
          <a:p>
            <a:r>
              <a:rPr lang="en-US" b="1" dirty="0"/>
              <a:t>If else condition</a:t>
            </a:r>
            <a:endParaRPr lang="en-US" dirty="0"/>
          </a:p>
        </p:txBody>
      </p:sp>
      <p:pic>
        <p:nvPicPr>
          <p:cNvPr id="11" name="Picture 10">
            <a:extLst>
              <a:ext uri="{FF2B5EF4-FFF2-40B4-BE49-F238E27FC236}">
                <a16:creationId xmlns:a16="http://schemas.microsoft.com/office/drawing/2014/main" id="{4626618F-4187-484A-9CAA-049BF6A6EE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673" y="4930523"/>
            <a:ext cx="8183117" cy="1505160"/>
          </a:xfrm>
          <a:prstGeom prst="rect">
            <a:avLst/>
          </a:prstGeom>
        </p:spPr>
      </p:pic>
      <p:pic>
        <p:nvPicPr>
          <p:cNvPr id="13" name="Picture 12">
            <a:extLst>
              <a:ext uri="{FF2B5EF4-FFF2-40B4-BE49-F238E27FC236}">
                <a16:creationId xmlns:a16="http://schemas.microsoft.com/office/drawing/2014/main" id="{B68CFF04-F154-447E-AE5C-EE571C094F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673" y="2356317"/>
            <a:ext cx="3581900" cy="1933845"/>
          </a:xfrm>
          <a:prstGeom prst="rect">
            <a:avLst/>
          </a:prstGeom>
        </p:spPr>
      </p:pic>
      <p:pic>
        <p:nvPicPr>
          <p:cNvPr id="15" name="Picture 14">
            <a:extLst>
              <a:ext uri="{FF2B5EF4-FFF2-40B4-BE49-F238E27FC236}">
                <a16:creationId xmlns:a16="http://schemas.microsoft.com/office/drawing/2014/main" id="{169BA006-E281-4020-92ED-894390BD28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7769" y="1987197"/>
            <a:ext cx="4696480" cy="3057952"/>
          </a:xfrm>
          <a:prstGeom prst="rect">
            <a:avLst/>
          </a:prstGeom>
        </p:spPr>
      </p:pic>
      <p:cxnSp>
        <p:nvCxnSpPr>
          <p:cNvPr id="17" name="Straight Arrow Connector 16">
            <a:extLst>
              <a:ext uri="{FF2B5EF4-FFF2-40B4-BE49-F238E27FC236}">
                <a16:creationId xmlns:a16="http://schemas.microsoft.com/office/drawing/2014/main" id="{1479C854-FBD0-4938-9A80-BE90F4EC8B2C}"/>
              </a:ext>
            </a:extLst>
          </p:cNvPr>
          <p:cNvCxnSpPr/>
          <p:nvPr/>
        </p:nvCxnSpPr>
        <p:spPr>
          <a:xfrm flipV="1">
            <a:off x="7187609" y="4667693"/>
            <a:ext cx="520995" cy="754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2051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806CAF0-290D-4B59-80B8-7DB73FAAB9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8092" y="2045159"/>
            <a:ext cx="3977940" cy="2936193"/>
          </a:xfrm>
          <a:prstGeom prst="rect">
            <a:avLst/>
          </a:prstGeom>
        </p:spPr>
      </p:pic>
      <p:pic>
        <p:nvPicPr>
          <p:cNvPr id="4" name="Picture 3">
            <a:extLst>
              <a:ext uri="{FF2B5EF4-FFF2-40B4-BE49-F238E27FC236}">
                <a16:creationId xmlns:a16="http://schemas.microsoft.com/office/drawing/2014/main" id="{E5DBA0F6-5A99-4B86-9EED-CCD140767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009" y="2037934"/>
            <a:ext cx="3581900" cy="1933845"/>
          </a:xfrm>
          <a:prstGeom prst="rect">
            <a:avLst/>
          </a:prstGeom>
        </p:spPr>
      </p:pic>
      <p:pic>
        <p:nvPicPr>
          <p:cNvPr id="10" name="Picture 9">
            <a:extLst>
              <a:ext uri="{FF2B5EF4-FFF2-40B4-BE49-F238E27FC236}">
                <a16:creationId xmlns:a16="http://schemas.microsoft.com/office/drawing/2014/main" id="{2C478804-29E6-431E-BDEC-451E2477A1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4011" y="4038981"/>
            <a:ext cx="6277851" cy="2448267"/>
          </a:xfrm>
          <a:prstGeom prst="rect">
            <a:avLst/>
          </a:prstGeom>
        </p:spPr>
      </p:pic>
      <p:sp>
        <p:nvSpPr>
          <p:cNvPr id="2" name="Title 1">
            <a:extLst>
              <a:ext uri="{FF2B5EF4-FFF2-40B4-BE49-F238E27FC236}">
                <a16:creationId xmlns:a16="http://schemas.microsoft.com/office/drawing/2014/main" id="{8D48A30F-1BBF-4123-B811-EAF641D2F93B}"/>
              </a:ext>
            </a:extLst>
          </p:cNvPr>
          <p:cNvSpPr>
            <a:spLocks noGrp="1"/>
          </p:cNvSpPr>
          <p:nvPr>
            <p:ph type="title"/>
          </p:nvPr>
        </p:nvSpPr>
        <p:spPr/>
        <p:txBody>
          <a:bodyPr/>
          <a:lstStyle/>
          <a:p>
            <a:r>
              <a:rPr lang="en-US" b="1" dirty="0"/>
              <a:t>If else condition (Continue)</a:t>
            </a:r>
            <a:endParaRPr lang="en-US" dirty="0"/>
          </a:p>
        </p:txBody>
      </p:sp>
      <p:sp>
        <p:nvSpPr>
          <p:cNvPr id="7" name="Rectangle 6">
            <a:extLst>
              <a:ext uri="{FF2B5EF4-FFF2-40B4-BE49-F238E27FC236}">
                <a16:creationId xmlns:a16="http://schemas.microsoft.com/office/drawing/2014/main" id="{C8F76B95-3E56-47D1-B248-0BF8331F7148}"/>
              </a:ext>
            </a:extLst>
          </p:cNvPr>
          <p:cNvSpPr/>
          <p:nvPr/>
        </p:nvSpPr>
        <p:spPr>
          <a:xfrm>
            <a:off x="1244011" y="4981352"/>
            <a:ext cx="5932967" cy="56352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2BFA10C-4D25-487B-8115-D50B763087D2}"/>
              </a:ext>
            </a:extLst>
          </p:cNvPr>
          <p:cNvSpPr/>
          <p:nvPr/>
        </p:nvSpPr>
        <p:spPr>
          <a:xfrm>
            <a:off x="1244010" y="5874081"/>
            <a:ext cx="5932967" cy="563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onnector: Elbow 10">
            <a:extLst>
              <a:ext uri="{FF2B5EF4-FFF2-40B4-BE49-F238E27FC236}">
                <a16:creationId xmlns:a16="http://schemas.microsoft.com/office/drawing/2014/main" id="{866AF674-E848-43F8-99DF-6816CA9716BA}"/>
              </a:ext>
            </a:extLst>
          </p:cNvPr>
          <p:cNvCxnSpPr>
            <a:cxnSpLocks/>
          </p:cNvCxnSpPr>
          <p:nvPr/>
        </p:nvCxnSpPr>
        <p:spPr>
          <a:xfrm>
            <a:off x="4575544" y="4720652"/>
            <a:ext cx="3040912" cy="988828"/>
          </a:xfrm>
          <a:prstGeom prst="bentConnector3">
            <a:avLst>
              <a:gd name="adj1" fmla="val 11853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C8FE3DAE-8F41-4B60-9E5D-6B96E3455C72}"/>
              </a:ext>
            </a:extLst>
          </p:cNvPr>
          <p:cNvCxnSpPr>
            <a:cxnSpLocks/>
          </p:cNvCxnSpPr>
          <p:nvPr/>
        </p:nvCxnSpPr>
        <p:spPr>
          <a:xfrm flipV="1">
            <a:off x="8176440" y="4650334"/>
            <a:ext cx="1329067" cy="421392"/>
          </a:xfrm>
          <a:prstGeom prst="bentConnector3">
            <a:avLst>
              <a:gd name="adj1" fmla="val 100400"/>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059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44BB964-6DDE-48B5-BA5B-AC8FE3EFD2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8265" y="2028629"/>
            <a:ext cx="4344006" cy="2800741"/>
          </a:xfrm>
          <a:prstGeom prst="rect">
            <a:avLst/>
          </a:prstGeom>
        </p:spPr>
      </p:pic>
      <p:pic>
        <p:nvPicPr>
          <p:cNvPr id="5" name="Picture 4">
            <a:extLst>
              <a:ext uri="{FF2B5EF4-FFF2-40B4-BE49-F238E27FC236}">
                <a16:creationId xmlns:a16="http://schemas.microsoft.com/office/drawing/2014/main" id="{98EB5BA2-300D-4DD4-B754-EA470A361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256" y="3952827"/>
            <a:ext cx="6335009" cy="2524477"/>
          </a:xfrm>
          <a:prstGeom prst="rect">
            <a:avLst/>
          </a:prstGeom>
        </p:spPr>
      </p:pic>
      <p:sp>
        <p:nvSpPr>
          <p:cNvPr id="2" name="Title 1">
            <a:extLst>
              <a:ext uri="{FF2B5EF4-FFF2-40B4-BE49-F238E27FC236}">
                <a16:creationId xmlns:a16="http://schemas.microsoft.com/office/drawing/2014/main" id="{8D48A30F-1BBF-4123-B811-EAF641D2F93B}"/>
              </a:ext>
            </a:extLst>
          </p:cNvPr>
          <p:cNvSpPr>
            <a:spLocks noGrp="1"/>
          </p:cNvSpPr>
          <p:nvPr>
            <p:ph type="title"/>
          </p:nvPr>
        </p:nvSpPr>
        <p:spPr/>
        <p:txBody>
          <a:bodyPr/>
          <a:lstStyle/>
          <a:p>
            <a:r>
              <a:rPr lang="en-US" b="1" dirty="0"/>
              <a:t>If else condition (Continue)</a:t>
            </a:r>
            <a:endParaRPr lang="en-US" dirty="0"/>
          </a:p>
        </p:txBody>
      </p:sp>
      <p:sp>
        <p:nvSpPr>
          <p:cNvPr id="7" name="Rectangle 6">
            <a:extLst>
              <a:ext uri="{FF2B5EF4-FFF2-40B4-BE49-F238E27FC236}">
                <a16:creationId xmlns:a16="http://schemas.microsoft.com/office/drawing/2014/main" id="{C8F76B95-3E56-47D1-B248-0BF8331F7148}"/>
              </a:ext>
            </a:extLst>
          </p:cNvPr>
          <p:cNvSpPr/>
          <p:nvPr/>
        </p:nvSpPr>
        <p:spPr>
          <a:xfrm>
            <a:off x="1222745" y="4949453"/>
            <a:ext cx="5932967" cy="56352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2BFA10C-4D25-487B-8115-D50B763087D2}"/>
              </a:ext>
            </a:extLst>
          </p:cNvPr>
          <p:cNvSpPr/>
          <p:nvPr/>
        </p:nvSpPr>
        <p:spPr>
          <a:xfrm>
            <a:off x="1212111" y="5863448"/>
            <a:ext cx="5932967" cy="563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onnector: Elbow 10">
            <a:extLst>
              <a:ext uri="{FF2B5EF4-FFF2-40B4-BE49-F238E27FC236}">
                <a16:creationId xmlns:a16="http://schemas.microsoft.com/office/drawing/2014/main" id="{866AF674-E848-43F8-99DF-6816CA9716BA}"/>
              </a:ext>
            </a:extLst>
          </p:cNvPr>
          <p:cNvCxnSpPr>
            <a:cxnSpLocks/>
          </p:cNvCxnSpPr>
          <p:nvPr/>
        </p:nvCxnSpPr>
        <p:spPr>
          <a:xfrm>
            <a:off x="4575544" y="4720652"/>
            <a:ext cx="3040912" cy="988828"/>
          </a:xfrm>
          <a:prstGeom prst="bentConnector3">
            <a:avLst>
              <a:gd name="adj1" fmla="val 11853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C8FE3DAE-8F41-4B60-9E5D-6B96E3455C72}"/>
              </a:ext>
            </a:extLst>
          </p:cNvPr>
          <p:cNvCxnSpPr>
            <a:cxnSpLocks/>
          </p:cNvCxnSpPr>
          <p:nvPr/>
        </p:nvCxnSpPr>
        <p:spPr>
          <a:xfrm flipV="1">
            <a:off x="8176440" y="4650334"/>
            <a:ext cx="1329067" cy="421392"/>
          </a:xfrm>
          <a:prstGeom prst="bentConnector3">
            <a:avLst>
              <a:gd name="adj1" fmla="val 10040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F21B463-4247-4E1B-B7D0-04258FB40B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2111" y="1944757"/>
            <a:ext cx="3258844" cy="1950305"/>
          </a:xfrm>
          <a:prstGeom prst="rect">
            <a:avLst/>
          </a:prstGeom>
        </p:spPr>
      </p:pic>
      <p:cxnSp>
        <p:nvCxnSpPr>
          <p:cNvPr id="14" name="Straight Arrow Connector 13">
            <a:extLst>
              <a:ext uri="{FF2B5EF4-FFF2-40B4-BE49-F238E27FC236}">
                <a16:creationId xmlns:a16="http://schemas.microsoft.com/office/drawing/2014/main" id="{423386ED-B144-40BC-B148-995318F4B2A7}"/>
              </a:ext>
            </a:extLst>
          </p:cNvPr>
          <p:cNvCxnSpPr>
            <a:cxnSpLocks/>
          </p:cNvCxnSpPr>
          <p:nvPr/>
        </p:nvCxnSpPr>
        <p:spPr>
          <a:xfrm>
            <a:off x="1520455" y="3602740"/>
            <a:ext cx="584791" cy="103447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069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9A097B3-3FEB-4E4F-86B5-4B97B850E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290" y="1985916"/>
            <a:ext cx="3696216" cy="2248214"/>
          </a:xfrm>
          <a:prstGeom prst="rect">
            <a:avLst/>
          </a:prstGeom>
        </p:spPr>
      </p:pic>
      <p:sp>
        <p:nvSpPr>
          <p:cNvPr id="2" name="Title 1">
            <a:extLst>
              <a:ext uri="{FF2B5EF4-FFF2-40B4-BE49-F238E27FC236}">
                <a16:creationId xmlns:a16="http://schemas.microsoft.com/office/drawing/2014/main" id="{94F8F3D2-2CD2-4163-AE4A-66EA0E9A36E5}"/>
              </a:ext>
            </a:extLst>
          </p:cNvPr>
          <p:cNvSpPr>
            <a:spLocks noGrp="1"/>
          </p:cNvSpPr>
          <p:nvPr>
            <p:ph type="title"/>
          </p:nvPr>
        </p:nvSpPr>
        <p:spPr/>
        <p:txBody>
          <a:bodyPr/>
          <a:lstStyle/>
          <a:p>
            <a:r>
              <a:rPr lang="en-US" b="1" dirty="0"/>
              <a:t> Multiple condition or else if</a:t>
            </a:r>
            <a:endParaRPr lang="en-US" dirty="0"/>
          </a:p>
        </p:txBody>
      </p:sp>
      <p:pic>
        <p:nvPicPr>
          <p:cNvPr id="5" name="Picture 4">
            <a:extLst>
              <a:ext uri="{FF2B5EF4-FFF2-40B4-BE49-F238E27FC236}">
                <a16:creationId xmlns:a16="http://schemas.microsoft.com/office/drawing/2014/main" id="{62FEC0D9-52C9-476C-9FCC-FEBB0A1B2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916" y="3573987"/>
            <a:ext cx="6109080" cy="3136115"/>
          </a:xfrm>
          <a:prstGeom prst="rect">
            <a:avLst/>
          </a:prstGeom>
        </p:spPr>
      </p:pic>
      <p:pic>
        <p:nvPicPr>
          <p:cNvPr id="9" name="Picture 8">
            <a:extLst>
              <a:ext uri="{FF2B5EF4-FFF2-40B4-BE49-F238E27FC236}">
                <a16:creationId xmlns:a16="http://schemas.microsoft.com/office/drawing/2014/main" id="{E4E076D2-7FBC-41AA-A7B9-151DDF144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6999" y="4206519"/>
            <a:ext cx="3832825" cy="2435674"/>
          </a:xfrm>
          <a:prstGeom prst="rect">
            <a:avLst/>
          </a:prstGeom>
        </p:spPr>
      </p:pic>
      <p:cxnSp>
        <p:nvCxnSpPr>
          <p:cNvPr id="13" name="Straight Connector 12">
            <a:extLst>
              <a:ext uri="{FF2B5EF4-FFF2-40B4-BE49-F238E27FC236}">
                <a16:creationId xmlns:a16="http://schemas.microsoft.com/office/drawing/2014/main" id="{C4B837B2-EC82-4931-82F4-BC6921C79962}"/>
              </a:ext>
            </a:extLst>
          </p:cNvPr>
          <p:cNvCxnSpPr/>
          <p:nvPr/>
        </p:nvCxnSpPr>
        <p:spPr>
          <a:xfrm>
            <a:off x="3827723" y="4276662"/>
            <a:ext cx="142476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AD6D5D-2059-49F8-B3E5-8FC5E59E342C}"/>
              </a:ext>
            </a:extLst>
          </p:cNvPr>
          <p:cNvCxnSpPr>
            <a:cxnSpLocks/>
          </p:cNvCxnSpPr>
          <p:nvPr/>
        </p:nvCxnSpPr>
        <p:spPr>
          <a:xfrm>
            <a:off x="3830955" y="4971322"/>
            <a:ext cx="163418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552EE06-65D0-4BC3-B056-CCF9A222A408}"/>
              </a:ext>
            </a:extLst>
          </p:cNvPr>
          <p:cNvCxnSpPr>
            <a:cxnSpLocks/>
          </p:cNvCxnSpPr>
          <p:nvPr/>
        </p:nvCxnSpPr>
        <p:spPr>
          <a:xfrm>
            <a:off x="3804219" y="5655350"/>
            <a:ext cx="163418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163B269-8CFA-442D-8EEC-CE3FA89BBAEE}"/>
              </a:ext>
            </a:extLst>
          </p:cNvPr>
          <p:cNvCxnSpPr>
            <a:cxnSpLocks/>
          </p:cNvCxnSpPr>
          <p:nvPr/>
        </p:nvCxnSpPr>
        <p:spPr>
          <a:xfrm>
            <a:off x="3804219" y="6371275"/>
            <a:ext cx="163418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961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2439479-9D15-47ED-B7BC-B83E5B85C3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6865" y="2039417"/>
            <a:ext cx="4486901" cy="3019846"/>
          </a:xfrm>
          <a:prstGeom prst="rect">
            <a:avLst/>
          </a:prstGeom>
        </p:spPr>
      </p:pic>
      <p:sp>
        <p:nvSpPr>
          <p:cNvPr id="2" name="Title 1">
            <a:extLst>
              <a:ext uri="{FF2B5EF4-FFF2-40B4-BE49-F238E27FC236}">
                <a16:creationId xmlns:a16="http://schemas.microsoft.com/office/drawing/2014/main" id="{02EAF842-605C-423E-B3BE-19A6DD6CA0A0}"/>
              </a:ext>
            </a:extLst>
          </p:cNvPr>
          <p:cNvSpPr>
            <a:spLocks noGrp="1"/>
          </p:cNvSpPr>
          <p:nvPr>
            <p:ph type="title"/>
          </p:nvPr>
        </p:nvSpPr>
        <p:spPr/>
        <p:txBody>
          <a:bodyPr/>
          <a:lstStyle/>
          <a:p>
            <a:r>
              <a:rPr lang="en-US" b="1" dirty="0"/>
              <a:t>Switch case</a:t>
            </a:r>
            <a:endParaRPr lang="en-US" dirty="0"/>
          </a:p>
        </p:txBody>
      </p:sp>
      <p:pic>
        <p:nvPicPr>
          <p:cNvPr id="5" name="Picture 4">
            <a:extLst>
              <a:ext uri="{FF2B5EF4-FFF2-40B4-BE49-F238E27FC236}">
                <a16:creationId xmlns:a16="http://schemas.microsoft.com/office/drawing/2014/main" id="{82B4BDAD-3725-4329-A837-EE7EBE4B5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2039417"/>
            <a:ext cx="3648584" cy="2162477"/>
          </a:xfrm>
          <a:prstGeom prst="rect">
            <a:avLst/>
          </a:prstGeom>
        </p:spPr>
      </p:pic>
      <p:pic>
        <p:nvPicPr>
          <p:cNvPr id="7" name="Picture 6">
            <a:extLst>
              <a:ext uri="{FF2B5EF4-FFF2-40B4-BE49-F238E27FC236}">
                <a16:creationId xmlns:a16="http://schemas.microsoft.com/office/drawing/2014/main" id="{A542997A-5857-4A89-A944-7D6DF423F4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982" y="4463433"/>
            <a:ext cx="6363588" cy="1838582"/>
          </a:xfrm>
          <a:prstGeom prst="rect">
            <a:avLst/>
          </a:prstGeom>
        </p:spPr>
      </p:pic>
    </p:spTree>
    <p:extLst>
      <p:ext uri="{BB962C8B-B14F-4D97-AF65-F5344CB8AC3E}">
        <p14:creationId xmlns:p14="http://schemas.microsoft.com/office/powerpoint/2010/main" val="2990773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5B3D-FD2C-4039-A407-462CEF9CDE76}"/>
              </a:ext>
            </a:extLst>
          </p:cNvPr>
          <p:cNvSpPr>
            <a:spLocks noGrp="1"/>
          </p:cNvSpPr>
          <p:nvPr>
            <p:ph type="title"/>
          </p:nvPr>
        </p:nvSpPr>
        <p:spPr/>
        <p:txBody>
          <a:bodyPr/>
          <a:lstStyle/>
          <a:p>
            <a:r>
              <a:rPr lang="en-US" b="1" dirty="0"/>
              <a:t>For Loop | *</a:t>
            </a:r>
            <a:r>
              <a:rPr lang="en-US" b="1" dirty="0" err="1">
                <a:latin typeface="Calibri" panose="020F0502020204030204" pitchFamily="34" charset="0"/>
                <a:cs typeface="Calibri" panose="020F0502020204030204" pitchFamily="34" charset="0"/>
              </a:rPr>
              <a:t>ngFor</a:t>
            </a:r>
            <a:endParaRPr lang="en-US"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523FC4E-031A-407F-AACF-EB455C23EB14}"/>
              </a:ext>
            </a:extLst>
          </p:cNvPr>
          <p:cNvPicPr>
            <a:picLocks noChangeAspect="1"/>
          </p:cNvPicPr>
          <p:nvPr/>
        </p:nvPicPr>
        <p:blipFill rotWithShape="1">
          <a:blip r:embed="rId2">
            <a:extLst>
              <a:ext uri="{28A0092B-C50C-407E-A947-70E740481C1C}">
                <a14:useLocalDpi xmlns:a14="http://schemas.microsoft.com/office/drawing/2010/main" val="0"/>
              </a:ext>
            </a:extLst>
          </a:blip>
          <a:srcRect b="2275"/>
          <a:stretch/>
        </p:blipFill>
        <p:spPr>
          <a:xfrm>
            <a:off x="581192" y="1925486"/>
            <a:ext cx="5630061" cy="2057437"/>
          </a:xfrm>
          <a:prstGeom prst="rect">
            <a:avLst/>
          </a:prstGeom>
        </p:spPr>
      </p:pic>
      <p:pic>
        <p:nvPicPr>
          <p:cNvPr id="7" name="Picture 6">
            <a:extLst>
              <a:ext uri="{FF2B5EF4-FFF2-40B4-BE49-F238E27FC236}">
                <a16:creationId xmlns:a16="http://schemas.microsoft.com/office/drawing/2014/main" id="{299F6B2B-0F71-4E1C-97DF-D3ACB47EC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4618338"/>
            <a:ext cx="3448531" cy="981212"/>
          </a:xfrm>
          <a:prstGeom prst="rect">
            <a:avLst/>
          </a:prstGeom>
        </p:spPr>
      </p:pic>
      <p:pic>
        <p:nvPicPr>
          <p:cNvPr id="9" name="Picture 8">
            <a:extLst>
              <a:ext uri="{FF2B5EF4-FFF2-40B4-BE49-F238E27FC236}">
                <a16:creationId xmlns:a16="http://schemas.microsoft.com/office/drawing/2014/main" id="{F414B24F-5557-4316-B13D-7B41654ADF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0344" y="4067983"/>
            <a:ext cx="5300493" cy="2454064"/>
          </a:xfrm>
          <a:prstGeom prst="rect">
            <a:avLst/>
          </a:prstGeom>
        </p:spPr>
      </p:pic>
      <p:pic>
        <p:nvPicPr>
          <p:cNvPr id="13" name="Picture 12">
            <a:extLst>
              <a:ext uri="{FF2B5EF4-FFF2-40B4-BE49-F238E27FC236}">
                <a16:creationId xmlns:a16="http://schemas.microsoft.com/office/drawing/2014/main" id="{55CE8B06-5A2C-4D75-AD5D-91B347A62B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0756" y="1801016"/>
            <a:ext cx="3285515" cy="4097912"/>
          </a:xfrm>
          <a:prstGeom prst="rect">
            <a:avLst/>
          </a:prstGeom>
        </p:spPr>
      </p:pic>
      <p:cxnSp>
        <p:nvCxnSpPr>
          <p:cNvPr id="14" name="Connector: Elbow 13">
            <a:extLst>
              <a:ext uri="{FF2B5EF4-FFF2-40B4-BE49-F238E27FC236}">
                <a16:creationId xmlns:a16="http://schemas.microsoft.com/office/drawing/2014/main" id="{73036963-C952-44A8-87B4-054F3AAF8C8A}"/>
              </a:ext>
            </a:extLst>
          </p:cNvPr>
          <p:cNvCxnSpPr>
            <a:cxnSpLocks/>
          </p:cNvCxnSpPr>
          <p:nvPr/>
        </p:nvCxnSpPr>
        <p:spPr>
          <a:xfrm rot="16200000" flipH="1">
            <a:off x="580779" y="2388313"/>
            <a:ext cx="2503077" cy="2502250"/>
          </a:xfrm>
          <a:prstGeom prst="bentConnector3">
            <a:avLst>
              <a:gd name="adj1" fmla="val 7591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977EF9F6-1C1D-41F4-8D89-776942611285}"/>
              </a:ext>
            </a:extLst>
          </p:cNvPr>
          <p:cNvCxnSpPr>
            <a:cxnSpLocks/>
          </p:cNvCxnSpPr>
          <p:nvPr/>
        </p:nvCxnSpPr>
        <p:spPr>
          <a:xfrm rot="16200000" flipH="1">
            <a:off x="5160903" y="3907805"/>
            <a:ext cx="2243472" cy="913722"/>
          </a:xfrm>
          <a:prstGeom prst="bentConnector3">
            <a:avLst>
              <a:gd name="adj1" fmla="val 237"/>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200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A33B6-DF2A-4479-AB1B-CE7533B5C402}"/>
              </a:ext>
            </a:extLst>
          </p:cNvPr>
          <p:cNvSpPr>
            <a:spLocks noGrp="1"/>
          </p:cNvSpPr>
          <p:nvPr>
            <p:ph type="title"/>
          </p:nvPr>
        </p:nvSpPr>
        <p:spPr/>
        <p:txBody>
          <a:bodyPr/>
          <a:lstStyle/>
          <a:p>
            <a:r>
              <a:rPr lang="en-US" b="1" dirty="0"/>
              <a:t>Nested Loop</a:t>
            </a:r>
            <a:endParaRPr lang="en-US" dirty="0"/>
          </a:p>
        </p:txBody>
      </p:sp>
      <p:pic>
        <p:nvPicPr>
          <p:cNvPr id="5" name="Picture 4">
            <a:extLst>
              <a:ext uri="{FF2B5EF4-FFF2-40B4-BE49-F238E27FC236}">
                <a16:creationId xmlns:a16="http://schemas.microsoft.com/office/drawing/2014/main" id="{21F791D9-B19F-4E91-8401-4572D5F11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2" y="2120976"/>
            <a:ext cx="7521810" cy="1438082"/>
          </a:xfrm>
          <a:prstGeom prst="rect">
            <a:avLst/>
          </a:prstGeom>
        </p:spPr>
      </p:pic>
      <p:pic>
        <p:nvPicPr>
          <p:cNvPr id="7" name="Picture 6">
            <a:extLst>
              <a:ext uri="{FF2B5EF4-FFF2-40B4-BE49-F238E27FC236}">
                <a16:creationId xmlns:a16="http://schemas.microsoft.com/office/drawing/2014/main" id="{9DE85A0C-C63E-42FD-A613-47EB7F615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627" y="4234304"/>
            <a:ext cx="3467584" cy="1600423"/>
          </a:xfrm>
          <a:prstGeom prst="rect">
            <a:avLst/>
          </a:prstGeom>
        </p:spPr>
      </p:pic>
      <p:pic>
        <p:nvPicPr>
          <p:cNvPr id="9" name="Picture 8">
            <a:extLst>
              <a:ext uri="{FF2B5EF4-FFF2-40B4-BE49-F238E27FC236}">
                <a16:creationId xmlns:a16="http://schemas.microsoft.com/office/drawing/2014/main" id="{ACF4EDC7-76A2-4986-B807-2C85F350B2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4772" y="1915375"/>
            <a:ext cx="2431311" cy="4783137"/>
          </a:xfrm>
          <a:prstGeom prst="rect">
            <a:avLst/>
          </a:prstGeom>
        </p:spPr>
      </p:pic>
      <p:cxnSp>
        <p:nvCxnSpPr>
          <p:cNvPr id="10" name="Connector: Elbow 9">
            <a:extLst>
              <a:ext uri="{FF2B5EF4-FFF2-40B4-BE49-F238E27FC236}">
                <a16:creationId xmlns:a16="http://schemas.microsoft.com/office/drawing/2014/main" id="{66818DC6-D0D9-4F8C-AFE2-7EDA5A8E2E38}"/>
              </a:ext>
            </a:extLst>
          </p:cNvPr>
          <p:cNvCxnSpPr>
            <a:cxnSpLocks/>
          </p:cNvCxnSpPr>
          <p:nvPr/>
        </p:nvCxnSpPr>
        <p:spPr>
          <a:xfrm rot="10800000">
            <a:off x="1392867" y="2538637"/>
            <a:ext cx="2711300" cy="1969569"/>
          </a:xfrm>
          <a:prstGeom prst="bentConnector3">
            <a:avLst>
              <a:gd name="adj1" fmla="val -151569"/>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051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9EF50-EFFC-42B8-84A9-148BC37D9EB1}"/>
              </a:ext>
            </a:extLst>
          </p:cNvPr>
          <p:cNvSpPr>
            <a:spLocks noGrp="1"/>
          </p:cNvSpPr>
          <p:nvPr>
            <p:ph type="title"/>
          </p:nvPr>
        </p:nvSpPr>
        <p:spPr/>
        <p:txBody>
          <a:bodyPr/>
          <a:lstStyle/>
          <a:p>
            <a:r>
              <a:rPr lang="en-US" b="1" dirty="0"/>
              <a:t>Bootstrap with angular</a:t>
            </a:r>
            <a:endParaRPr lang="en-US" dirty="0"/>
          </a:p>
        </p:txBody>
      </p:sp>
      <p:sp>
        <p:nvSpPr>
          <p:cNvPr id="3" name="Content Placeholder 2">
            <a:extLst>
              <a:ext uri="{FF2B5EF4-FFF2-40B4-BE49-F238E27FC236}">
                <a16:creationId xmlns:a16="http://schemas.microsoft.com/office/drawing/2014/main" id="{3947E628-938F-4F39-BD64-4980905C751A}"/>
              </a:ext>
            </a:extLst>
          </p:cNvPr>
          <p:cNvSpPr>
            <a:spLocks noGrp="1"/>
          </p:cNvSpPr>
          <p:nvPr>
            <p:ph idx="1"/>
          </p:nvPr>
        </p:nvSpPr>
        <p:spPr>
          <a:xfrm>
            <a:off x="581192" y="2180497"/>
            <a:ext cx="11029615" cy="1530266"/>
          </a:xfrm>
        </p:spPr>
        <p:txBody>
          <a:bodyPr/>
          <a:lstStyle/>
          <a:p>
            <a:r>
              <a:rPr lang="en-US" dirty="0">
                <a:hlinkClick r:id="rId2"/>
              </a:rPr>
              <a:t>https://ng-bootstrap.github.io/#/home</a:t>
            </a:r>
            <a:endParaRPr lang="en-US" dirty="0"/>
          </a:p>
          <a:p>
            <a:endParaRPr lang="en-US" dirty="0"/>
          </a:p>
          <a:p>
            <a:endParaRPr lang="en-US" dirty="0"/>
          </a:p>
        </p:txBody>
      </p:sp>
      <p:pic>
        <p:nvPicPr>
          <p:cNvPr id="7" name="Picture 6">
            <a:extLst>
              <a:ext uri="{FF2B5EF4-FFF2-40B4-BE49-F238E27FC236}">
                <a16:creationId xmlns:a16="http://schemas.microsoft.com/office/drawing/2014/main" id="{B2F2056B-80DD-4126-838B-C3FE02F64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385" y="2829517"/>
            <a:ext cx="6268325" cy="1028844"/>
          </a:xfrm>
          <a:prstGeom prst="rect">
            <a:avLst/>
          </a:prstGeom>
        </p:spPr>
      </p:pic>
      <p:pic>
        <p:nvPicPr>
          <p:cNvPr id="9" name="Picture 8">
            <a:extLst>
              <a:ext uri="{FF2B5EF4-FFF2-40B4-BE49-F238E27FC236}">
                <a16:creationId xmlns:a16="http://schemas.microsoft.com/office/drawing/2014/main" id="{4960845A-A8D6-4C58-B3CE-AA0F9BF82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946" y="3999067"/>
            <a:ext cx="4039164" cy="352474"/>
          </a:xfrm>
          <a:prstGeom prst="rect">
            <a:avLst/>
          </a:prstGeom>
        </p:spPr>
      </p:pic>
      <p:pic>
        <p:nvPicPr>
          <p:cNvPr id="11" name="Picture 10">
            <a:extLst>
              <a:ext uri="{FF2B5EF4-FFF2-40B4-BE49-F238E27FC236}">
                <a16:creationId xmlns:a16="http://schemas.microsoft.com/office/drawing/2014/main" id="{E342CCD7-8BD0-43BA-995E-E27A01BB18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4670" y="1866400"/>
            <a:ext cx="6536137" cy="4634292"/>
          </a:xfrm>
          <a:prstGeom prst="rect">
            <a:avLst/>
          </a:prstGeom>
        </p:spPr>
      </p:pic>
      <p:cxnSp>
        <p:nvCxnSpPr>
          <p:cNvPr id="14" name="Straight Arrow Connector 13">
            <a:extLst>
              <a:ext uri="{FF2B5EF4-FFF2-40B4-BE49-F238E27FC236}">
                <a16:creationId xmlns:a16="http://schemas.microsoft.com/office/drawing/2014/main" id="{879A2733-3507-465A-8F5B-285F432D91A4}"/>
              </a:ext>
            </a:extLst>
          </p:cNvPr>
          <p:cNvCxnSpPr/>
          <p:nvPr/>
        </p:nvCxnSpPr>
        <p:spPr>
          <a:xfrm flipV="1">
            <a:off x="6496493" y="3168502"/>
            <a:ext cx="1956391" cy="2604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1826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EB92F-CA0B-4FAD-A1FD-F8A3A5BF7BAB}"/>
              </a:ext>
            </a:extLst>
          </p:cNvPr>
          <p:cNvSpPr>
            <a:spLocks noGrp="1"/>
          </p:cNvSpPr>
          <p:nvPr>
            <p:ph type="title"/>
          </p:nvPr>
        </p:nvSpPr>
        <p:spPr/>
        <p:txBody>
          <a:bodyPr/>
          <a:lstStyle/>
          <a:p>
            <a:r>
              <a:rPr lang="en-US" dirty="0"/>
              <a:t>What is Angular</a:t>
            </a:r>
          </a:p>
        </p:txBody>
      </p:sp>
      <p:sp>
        <p:nvSpPr>
          <p:cNvPr id="3" name="Content Placeholder 2">
            <a:extLst>
              <a:ext uri="{FF2B5EF4-FFF2-40B4-BE49-F238E27FC236}">
                <a16:creationId xmlns:a16="http://schemas.microsoft.com/office/drawing/2014/main" id="{447F7BAF-351B-4C61-8DFB-9BE4E5FB60EA}"/>
              </a:ext>
            </a:extLst>
          </p:cNvPr>
          <p:cNvSpPr>
            <a:spLocks noGrp="1"/>
          </p:cNvSpPr>
          <p:nvPr>
            <p:ph idx="1"/>
          </p:nvPr>
        </p:nvSpPr>
        <p:spPr>
          <a:xfrm>
            <a:off x="581192" y="2180496"/>
            <a:ext cx="11029615" cy="3592983"/>
          </a:xfrm>
        </p:spPr>
        <p:txBody>
          <a:bodyPr>
            <a:normAutofit/>
          </a:bodyPr>
          <a:lstStyle/>
          <a:p>
            <a:r>
              <a:rPr lang="en-US" dirty="0"/>
              <a:t>Angular front-end development framework.</a:t>
            </a:r>
          </a:p>
          <a:p>
            <a:r>
              <a:rPr lang="en-US" dirty="0"/>
              <a:t>For Develop single page application</a:t>
            </a:r>
          </a:p>
          <a:p>
            <a:r>
              <a:rPr lang="en-US" dirty="0"/>
              <a:t>Developed by Google</a:t>
            </a:r>
          </a:p>
          <a:p>
            <a:r>
              <a:rPr lang="en-US" dirty="0"/>
              <a:t>MVC Framework</a:t>
            </a:r>
          </a:p>
          <a:p>
            <a:r>
              <a:rPr lang="en-US" dirty="0"/>
              <a:t>Open Source (free of cost)</a:t>
            </a:r>
          </a:p>
          <a:p>
            <a:r>
              <a:rPr lang="en-US" dirty="0"/>
              <a:t>Use NPM (Node Package Manager) and Command Line Interface (CLI)</a:t>
            </a:r>
          </a:p>
          <a:p>
            <a:r>
              <a:rPr lang="en-US" dirty="0"/>
              <a:t>First Release in 14</a:t>
            </a:r>
            <a:r>
              <a:rPr lang="en-US" baseline="30000" dirty="0"/>
              <a:t>th</a:t>
            </a:r>
            <a:r>
              <a:rPr lang="en-US" dirty="0"/>
              <a:t> September 2016</a:t>
            </a:r>
          </a:p>
          <a:p>
            <a:r>
              <a:rPr lang="en-US" dirty="0"/>
              <a:t>The Current Version is 17.0.0 (2023-11-08)</a:t>
            </a:r>
          </a:p>
          <a:p>
            <a:endParaRPr lang="en-US" dirty="0"/>
          </a:p>
        </p:txBody>
      </p:sp>
    </p:spTree>
    <p:extLst>
      <p:ext uri="{BB962C8B-B14F-4D97-AF65-F5344CB8AC3E}">
        <p14:creationId xmlns:p14="http://schemas.microsoft.com/office/powerpoint/2010/main" val="2490601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AEF39-799D-469F-9866-9069DDAB1EEA}"/>
              </a:ext>
            </a:extLst>
          </p:cNvPr>
          <p:cNvSpPr>
            <a:spLocks noGrp="1"/>
          </p:cNvSpPr>
          <p:nvPr>
            <p:ph type="title"/>
          </p:nvPr>
        </p:nvSpPr>
        <p:spPr/>
        <p:txBody>
          <a:bodyPr/>
          <a:lstStyle/>
          <a:p>
            <a:r>
              <a:rPr lang="en-US" b="1" dirty="0"/>
              <a:t>Basic Form (</a:t>
            </a:r>
            <a:r>
              <a:rPr lang="en-US" b="1"/>
              <a:t>two-way binding)</a:t>
            </a:r>
            <a:endParaRPr lang="en-US" dirty="0"/>
          </a:p>
        </p:txBody>
      </p:sp>
      <p:sp>
        <p:nvSpPr>
          <p:cNvPr id="3" name="Content Placeholder 2">
            <a:extLst>
              <a:ext uri="{FF2B5EF4-FFF2-40B4-BE49-F238E27FC236}">
                <a16:creationId xmlns:a16="http://schemas.microsoft.com/office/drawing/2014/main" id="{D9AF1967-FF36-4D30-89A9-196939DBFEB8}"/>
              </a:ext>
            </a:extLst>
          </p:cNvPr>
          <p:cNvSpPr>
            <a:spLocks noGrp="1"/>
          </p:cNvSpPr>
          <p:nvPr>
            <p:ph idx="1"/>
          </p:nvPr>
        </p:nvSpPr>
        <p:spPr>
          <a:xfrm>
            <a:off x="581192" y="1680616"/>
            <a:ext cx="4664203" cy="775355"/>
          </a:xfrm>
        </p:spPr>
        <p:txBody>
          <a:bodyPr>
            <a:normAutofit/>
          </a:bodyPr>
          <a:lstStyle/>
          <a:p>
            <a:r>
              <a:rPr lang="en-US" dirty="0"/>
              <a:t>Import Form Module</a:t>
            </a:r>
          </a:p>
        </p:txBody>
      </p:sp>
      <p:grpSp>
        <p:nvGrpSpPr>
          <p:cNvPr id="16" name="Group 15">
            <a:extLst>
              <a:ext uri="{FF2B5EF4-FFF2-40B4-BE49-F238E27FC236}">
                <a16:creationId xmlns:a16="http://schemas.microsoft.com/office/drawing/2014/main" id="{9544C57E-940B-474A-A749-0B0F43DBD866}"/>
              </a:ext>
            </a:extLst>
          </p:cNvPr>
          <p:cNvGrpSpPr/>
          <p:nvPr/>
        </p:nvGrpSpPr>
        <p:grpSpPr>
          <a:xfrm>
            <a:off x="374017" y="2276566"/>
            <a:ext cx="5721982" cy="4425351"/>
            <a:chOff x="902099" y="2276566"/>
            <a:chExt cx="5721982" cy="4425351"/>
          </a:xfrm>
        </p:grpSpPr>
        <p:pic>
          <p:nvPicPr>
            <p:cNvPr id="5" name="Picture 4">
              <a:extLst>
                <a:ext uri="{FF2B5EF4-FFF2-40B4-BE49-F238E27FC236}">
                  <a16:creationId xmlns:a16="http://schemas.microsoft.com/office/drawing/2014/main" id="{017CCD01-9ED5-4F95-9F97-157529D060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99" y="2619514"/>
              <a:ext cx="4871378" cy="4082403"/>
            </a:xfrm>
            <a:prstGeom prst="rect">
              <a:avLst/>
            </a:prstGeom>
          </p:spPr>
        </p:pic>
        <p:pic>
          <p:nvPicPr>
            <p:cNvPr id="7" name="Picture 6">
              <a:extLst>
                <a:ext uri="{FF2B5EF4-FFF2-40B4-BE49-F238E27FC236}">
                  <a16:creationId xmlns:a16="http://schemas.microsoft.com/office/drawing/2014/main" id="{EC9DDF2C-2F4D-48EE-916F-FCFD2CD4B5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099" y="2276566"/>
              <a:ext cx="1438476" cy="342948"/>
            </a:xfrm>
            <a:prstGeom prst="rect">
              <a:avLst/>
            </a:prstGeom>
          </p:spPr>
        </p:pic>
        <p:cxnSp>
          <p:nvCxnSpPr>
            <p:cNvPr id="9" name="Straight Arrow Connector 8">
              <a:extLst>
                <a:ext uri="{FF2B5EF4-FFF2-40B4-BE49-F238E27FC236}">
                  <a16:creationId xmlns:a16="http://schemas.microsoft.com/office/drawing/2014/main" id="{CDF8FFE0-9552-4C5C-B261-ED5C1F46B8AB}"/>
                </a:ext>
              </a:extLst>
            </p:cNvPr>
            <p:cNvCxnSpPr>
              <a:cxnSpLocks/>
            </p:cNvCxnSpPr>
            <p:nvPr/>
          </p:nvCxnSpPr>
          <p:spPr>
            <a:xfrm flipH="1">
              <a:off x="3540641" y="2961459"/>
              <a:ext cx="808075"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091D19E-55B5-4F87-B4B3-D47D1A6C376A}"/>
                </a:ext>
              </a:extLst>
            </p:cNvPr>
            <p:cNvCxnSpPr>
              <a:cxnSpLocks/>
            </p:cNvCxnSpPr>
            <p:nvPr/>
          </p:nvCxnSpPr>
          <p:spPr>
            <a:xfrm flipH="1">
              <a:off x="1969733" y="5304166"/>
              <a:ext cx="986118"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1FBEC39-094C-4542-A688-3370ACF1DBBE}"/>
                </a:ext>
              </a:extLst>
            </p:cNvPr>
            <p:cNvSpPr/>
            <p:nvPr/>
          </p:nvSpPr>
          <p:spPr>
            <a:xfrm>
              <a:off x="4423142" y="2937199"/>
              <a:ext cx="2200939" cy="295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Import Form Module</a:t>
              </a:r>
            </a:p>
          </p:txBody>
        </p:sp>
        <p:sp>
          <p:nvSpPr>
            <p:cNvPr id="13" name="Rectangle 12">
              <a:extLst>
                <a:ext uri="{FF2B5EF4-FFF2-40B4-BE49-F238E27FC236}">
                  <a16:creationId xmlns:a16="http://schemas.microsoft.com/office/drawing/2014/main" id="{38DAA96E-335C-45D8-80AF-B7ACE5E7EFB1}"/>
                </a:ext>
              </a:extLst>
            </p:cNvPr>
            <p:cNvSpPr/>
            <p:nvPr/>
          </p:nvSpPr>
          <p:spPr>
            <a:xfrm>
              <a:off x="3072814" y="5112799"/>
              <a:ext cx="2392320" cy="38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Register Form Module</a:t>
              </a:r>
            </a:p>
          </p:txBody>
        </p:sp>
      </p:grpSp>
    </p:spTree>
    <p:extLst>
      <p:ext uri="{BB962C8B-B14F-4D97-AF65-F5344CB8AC3E}">
        <p14:creationId xmlns:p14="http://schemas.microsoft.com/office/powerpoint/2010/main" val="3488764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E14D7-D329-4BEF-8CDF-DB05F4745033}"/>
              </a:ext>
            </a:extLst>
          </p:cNvPr>
          <p:cNvSpPr>
            <a:spLocks noGrp="1"/>
          </p:cNvSpPr>
          <p:nvPr>
            <p:ph type="title"/>
          </p:nvPr>
        </p:nvSpPr>
        <p:spPr/>
        <p:txBody>
          <a:bodyPr/>
          <a:lstStyle/>
          <a:p>
            <a:endParaRPr lang="en-US"/>
          </a:p>
        </p:txBody>
      </p:sp>
      <p:sp>
        <p:nvSpPr>
          <p:cNvPr id="5" name="Content Placeholder 2">
            <a:extLst>
              <a:ext uri="{FF2B5EF4-FFF2-40B4-BE49-F238E27FC236}">
                <a16:creationId xmlns:a16="http://schemas.microsoft.com/office/drawing/2014/main" id="{AE624015-BA7B-4DF0-B97C-A378640F8E78}"/>
              </a:ext>
            </a:extLst>
          </p:cNvPr>
          <p:cNvSpPr txBox="1">
            <a:spLocks/>
          </p:cNvSpPr>
          <p:nvPr/>
        </p:nvSpPr>
        <p:spPr>
          <a:xfrm>
            <a:off x="581192" y="1715956"/>
            <a:ext cx="4664203" cy="77535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Make Simple Form</a:t>
            </a:r>
          </a:p>
        </p:txBody>
      </p:sp>
      <p:pic>
        <p:nvPicPr>
          <p:cNvPr id="7" name="Picture 6">
            <a:extLst>
              <a:ext uri="{FF2B5EF4-FFF2-40B4-BE49-F238E27FC236}">
                <a16:creationId xmlns:a16="http://schemas.microsoft.com/office/drawing/2014/main" id="{78992C56-111C-4479-BF64-35683E895B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335" y="2428082"/>
            <a:ext cx="6068272" cy="3877216"/>
          </a:xfrm>
          <a:prstGeom prst="rect">
            <a:avLst/>
          </a:prstGeom>
        </p:spPr>
      </p:pic>
      <p:pic>
        <p:nvPicPr>
          <p:cNvPr id="11" name="Picture 10">
            <a:extLst>
              <a:ext uri="{FF2B5EF4-FFF2-40B4-BE49-F238E27FC236}">
                <a16:creationId xmlns:a16="http://schemas.microsoft.com/office/drawing/2014/main" id="{BE58BE64-3328-41AD-84E6-15ABB141DD7D}"/>
              </a:ext>
            </a:extLst>
          </p:cNvPr>
          <p:cNvPicPr>
            <a:picLocks noChangeAspect="1"/>
          </p:cNvPicPr>
          <p:nvPr/>
        </p:nvPicPr>
        <p:blipFill rotWithShape="1">
          <a:blip r:embed="rId3">
            <a:extLst>
              <a:ext uri="{28A0092B-C50C-407E-A947-70E740481C1C}">
                <a14:useLocalDpi xmlns:a14="http://schemas.microsoft.com/office/drawing/2010/main" val="0"/>
              </a:ext>
            </a:extLst>
          </a:blip>
          <a:srcRect b="3541"/>
          <a:stretch/>
        </p:blipFill>
        <p:spPr>
          <a:xfrm>
            <a:off x="8282095" y="1835870"/>
            <a:ext cx="3116630" cy="4905363"/>
          </a:xfrm>
          <a:prstGeom prst="rect">
            <a:avLst/>
          </a:prstGeom>
        </p:spPr>
      </p:pic>
      <p:pic>
        <p:nvPicPr>
          <p:cNvPr id="13" name="Picture 12">
            <a:extLst>
              <a:ext uri="{FF2B5EF4-FFF2-40B4-BE49-F238E27FC236}">
                <a16:creationId xmlns:a16="http://schemas.microsoft.com/office/drawing/2014/main" id="{825867F2-4424-49EB-94D0-99EEA11676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9166" y="5064599"/>
            <a:ext cx="3467584" cy="1676634"/>
          </a:xfrm>
          <a:prstGeom prst="rect">
            <a:avLst/>
          </a:prstGeom>
        </p:spPr>
      </p:pic>
      <p:cxnSp>
        <p:nvCxnSpPr>
          <p:cNvPr id="14" name="Connector: Elbow 13">
            <a:extLst>
              <a:ext uri="{FF2B5EF4-FFF2-40B4-BE49-F238E27FC236}">
                <a16:creationId xmlns:a16="http://schemas.microsoft.com/office/drawing/2014/main" id="{B1E66A59-9B2C-4899-96FF-984753B0BB79}"/>
              </a:ext>
            </a:extLst>
          </p:cNvPr>
          <p:cNvCxnSpPr>
            <a:cxnSpLocks/>
          </p:cNvCxnSpPr>
          <p:nvPr/>
        </p:nvCxnSpPr>
        <p:spPr>
          <a:xfrm rot="16200000" flipH="1">
            <a:off x="4422011" y="2997153"/>
            <a:ext cx="3348646" cy="2371237"/>
          </a:xfrm>
          <a:prstGeom prst="bentConnector3">
            <a:avLst>
              <a:gd name="adj1" fmla="val 149"/>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403B6-726E-482B-AF0F-291008987875}"/>
              </a:ext>
            </a:extLst>
          </p:cNvPr>
          <p:cNvCxnSpPr>
            <a:cxnSpLocks/>
          </p:cNvCxnSpPr>
          <p:nvPr/>
        </p:nvCxnSpPr>
        <p:spPr>
          <a:xfrm>
            <a:off x="2541181" y="3277201"/>
            <a:ext cx="102072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66C78D3-6B56-40B2-A5C5-314C34903AE9}"/>
              </a:ext>
            </a:extLst>
          </p:cNvPr>
          <p:cNvCxnSpPr>
            <a:cxnSpLocks/>
          </p:cNvCxnSpPr>
          <p:nvPr/>
        </p:nvCxnSpPr>
        <p:spPr>
          <a:xfrm>
            <a:off x="2541181" y="3854903"/>
            <a:ext cx="123337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71E8216-46A0-4A9E-B8EB-993019349935}"/>
              </a:ext>
            </a:extLst>
          </p:cNvPr>
          <p:cNvCxnSpPr>
            <a:cxnSpLocks/>
          </p:cNvCxnSpPr>
          <p:nvPr/>
        </p:nvCxnSpPr>
        <p:spPr>
          <a:xfrm>
            <a:off x="2700670" y="4620447"/>
            <a:ext cx="107389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ECEE253-5210-44C0-823A-A345E0FAC1B1}"/>
              </a:ext>
            </a:extLst>
          </p:cNvPr>
          <p:cNvCxnSpPr>
            <a:cxnSpLocks/>
          </p:cNvCxnSpPr>
          <p:nvPr/>
        </p:nvCxnSpPr>
        <p:spPr>
          <a:xfrm>
            <a:off x="1222744" y="2632159"/>
            <a:ext cx="122274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809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6B372-B6C8-429A-8BB1-99E380980C78}"/>
              </a:ext>
            </a:extLst>
          </p:cNvPr>
          <p:cNvSpPr>
            <a:spLocks noGrp="1"/>
          </p:cNvSpPr>
          <p:nvPr>
            <p:ph type="title"/>
          </p:nvPr>
        </p:nvSpPr>
        <p:spPr/>
        <p:txBody>
          <a:bodyPr/>
          <a:lstStyle/>
          <a:p>
            <a:r>
              <a:rPr lang="en-US" b="1" dirty="0"/>
              <a:t>Pipes in angular</a:t>
            </a:r>
            <a:endParaRPr lang="en-US" dirty="0"/>
          </a:p>
        </p:txBody>
      </p:sp>
      <p:sp>
        <p:nvSpPr>
          <p:cNvPr id="3" name="Content Placeholder 2">
            <a:extLst>
              <a:ext uri="{FF2B5EF4-FFF2-40B4-BE49-F238E27FC236}">
                <a16:creationId xmlns:a16="http://schemas.microsoft.com/office/drawing/2014/main" id="{464E55BC-A67F-43D2-B840-D0ACF01B1106}"/>
              </a:ext>
            </a:extLst>
          </p:cNvPr>
          <p:cNvSpPr>
            <a:spLocks noGrp="1"/>
          </p:cNvSpPr>
          <p:nvPr>
            <p:ph idx="1"/>
          </p:nvPr>
        </p:nvSpPr>
        <p:spPr>
          <a:xfrm>
            <a:off x="581192" y="2180496"/>
            <a:ext cx="11029615" cy="1013801"/>
          </a:xfrm>
        </p:spPr>
        <p:txBody>
          <a:bodyPr/>
          <a:lstStyle/>
          <a:p>
            <a:pPr algn="just"/>
            <a:r>
              <a:rPr lang="en-US" dirty="0"/>
              <a:t>Angular Pipes allows its users to change the format in which data is being displayed on the screen. For instance, consider the date format. Dates can be represented in multiple ways, and the user can decide which one to use with the help of Angular Pipes</a:t>
            </a:r>
          </a:p>
        </p:txBody>
      </p:sp>
      <p:pic>
        <p:nvPicPr>
          <p:cNvPr id="5" name="Picture 4">
            <a:extLst>
              <a:ext uri="{FF2B5EF4-FFF2-40B4-BE49-F238E27FC236}">
                <a16:creationId xmlns:a16="http://schemas.microsoft.com/office/drawing/2014/main" id="{0593DC7D-8F85-43E3-ACA5-D2ED74C623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9633" y="3194297"/>
            <a:ext cx="4931242" cy="2625219"/>
          </a:xfrm>
          <a:prstGeom prst="rect">
            <a:avLst/>
          </a:prstGeom>
        </p:spPr>
      </p:pic>
      <p:pic>
        <p:nvPicPr>
          <p:cNvPr id="7" name="Picture 6">
            <a:extLst>
              <a:ext uri="{FF2B5EF4-FFF2-40B4-BE49-F238E27FC236}">
                <a16:creationId xmlns:a16="http://schemas.microsoft.com/office/drawing/2014/main" id="{F08A6DC4-7D2E-465A-B655-BD9D4976F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0628" y="4308211"/>
            <a:ext cx="3439005" cy="1133633"/>
          </a:xfrm>
          <a:prstGeom prst="rect">
            <a:avLst/>
          </a:prstGeom>
        </p:spPr>
      </p:pic>
      <p:pic>
        <p:nvPicPr>
          <p:cNvPr id="9" name="Picture 8">
            <a:extLst>
              <a:ext uri="{FF2B5EF4-FFF2-40B4-BE49-F238E27FC236}">
                <a16:creationId xmlns:a16="http://schemas.microsoft.com/office/drawing/2014/main" id="{B52FC04E-997A-4478-B507-BDD294E16A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187" y="3215862"/>
            <a:ext cx="3048425" cy="885949"/>
          </a:xfrm>
          <a:prstGeom prst="rect">
            <a:avLst/>
          </a:prstGeom>
        </p:spPr>
      </p:pic>
    </p:spTree>
    <p:extLst>
      <p:ext uri="{BB962C8B-B14F-4D97-AF65-F5344CB8AC3E}">
        <p14:creationId xmlns:p14="http://schemas.microsoft.com/office/powerpoint/2010/main" val="873508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6BA52-EDB0-48BA-8AE5-9802F4D1D04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0CA0DA6-420E-4851-A8BA-3411D81671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44840" y="2223755"/>
            <a:ext cx="3642821" cy="3678238"/>
          </a:xfrm>
        </p:spPr>
      </p:pic>
      <p:pic>
        <p:nvPicPr>
          <p:cNvPr id="7" name="Picture 6">
            <a:extLst>
              <a:ext uri="{FF2B5EF4-FFF2-40B4-BE49-F238E27FC236}">
                <a16:creationId xmlns:a16="http://schemas.microsoft.com/office/drawing/2014/main" id="{2FBAD336-4E32-4183-8A6C-555B50FA61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1435" y="3503428"/>
            <a:ext cx="4953405" cy="2307580"/>
          </a:xfrm>
          <a:prstGeom prst="rect">
            <a:avLst/>
          </a:prstGeom>
        </p:spPr>
      </p:pic>
      <p:pic>
        <p:nvPicPr>
          <p:cNvPr id="13" name="Picture 12">
            <a:extLst>
              <a:ext uri="{FF2B5EF4-FFF2-40B4-BE49-F238E27FC236}">
                <a16:creationId xmlns:a16="http://schemas.microsoft.com/office/drawing/2014/main" id="{E1B34FCE-4778-4A69-B08F-EB2C796AA5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340" y="2027817"/>
            <a:ext cx="6925642" cy="1057423"/>
          </a:xfrm>
          <a:prstGeom prst="rect">
            <a:avLst/>
          </a:prstGeom>
        </p:spPr>
      </p:pic>
    </p:spTree>
    <p:extLst>
      <p:ext uri="{BB962C8B-B14F-4D97-AF65-F5344CB8AC3E}">
        <p14:creationId xmlns:p14="http://schemas.microsoft.com/office/powerpoint/2010/main" val="145197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408D5-BC17-4182-B864-ACC7D7576B0B}"/>
              </a:ext>
            </a:extLst>
          </p:cNvPr>
          <p:cNvSpPr>
            <a:spLocks noGrp="1"/>
          </p:cNvSpPr>
          <p:nvPr>
            <p:ph type="title"/>
          </p:nvPr>
        </p:nvSpPr>
        <p:spPr/>
        <p:txBody>
          <a:bodyPr/>
          <a:lstStyle/>
          <a:p>
            <a:r>
              <a:rPr lang="en-US" b="1" dirty="0"/>
              <a:t>Make custom pipes (Product search Work)</a:t>
            </a:r>
            <a:endParaRPr lang="en-US" dirty="0"/>
          </a:p>
        </p:txBody>
      </p:sp>
      <p:grpSp>
        <p:nvGrpSpPr>
          <p:cNvPr id="21" name="Group 20">
            <a:extLst>
              <a:ext uri="{FF2B5EF4-FFF2-40B4-BE49-F238E27FC236}">
                <a16:creationId xmlns:a16="http://schemas.microsoft.com/office/drawing/2014/main" id="{9E44A9C4-E018-4A41-8FC1-DAA79006236A}"/>
              </a:ext>
            </a:extLst>
          </p:cNvPr>
          <p:cNvGrpSpPr/>
          <p:nvPr/>
        </p:nvGrpSpPr>
        <p:grpSpPr>
          <a:xfrm>
            <a:off x="706909" y="1973296"/>
            <a:ext cx="11031489" cy="2379465"/>
            <a:chOff x="706909" y="1790142"/>
            <a:chExt cx="11031489" cy="2379465"/>
          </a:xfrm>
        </p:grpSpPr>
        <p:pic>
          <p:nvPicPr>
            <p:cNvPr id="14" name="Picture 13">
              <a:extLst>
                <a:ext uri="{FF2B5EF4-FFF2-40B4-BE49-F238E27FC236}">
                  <a16:creationId xmlns:a16="http://schemas.microsoft.com/office/drawing/2014/main" id="{0B436212-894C-4930-B2E7-DD9BD74B53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909" y="2103600"/>
              <a:ext cx="11031489" cy="2066007"/>
            </a:xfrm>
            <a:prstGeom prst="rect">
              <a:avLst/>
            </a:prstGeom>
          </p:spPr>
        </p:pic>
        <p:pic>
          <p:nvPicPr>
            <p:cNvPr id="20" name="Picture 19">
              <a:extLst>
                <a:ext uri="{FF2B5EF4-FFF2-40B4-BE49-F238E27FC236}">
                  <a16:creationId xmlns:a16="http://schemas.microsoft.com/office/drawing/2014/main" id="{4922A9B5-7882-4DF5-8655-6BAD6A633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909" y="1790142"/>
              <a:ext cx="1617140" cy="239271"/>
            </a:xfrm>
            <a:prstGeom prst="rect">
              <a:avLst/>
            </a:prstGeom>
          </p:spPr>
        </p:pic>
      </p:grpSp>
      <p:grpSp>
        <p:nvGrpSpPr>
          <p:cNvPr id="18" name="Group 17">
            <a:extLst>
              <a:ext uri="{FF2B5EF4-FFF2-40B4-BE49-F238E27FC236}">
                <a16:creationId xmlns:a16="http://schemas.microsoft.com/office/drawing/2014/main" id="{761D92BD-641F-4D65-83AB-27BB7B7D4B8D}"/>
              </a:ext>
            </a:extLst>
          </p:cNvPr>
          <p:cNvGrpSpPr/>
          <p:nvPr/>
        </p:nvGrpSpPr>
        <p:grpSpPr>
          <a:xfrm>
            <a:off x="4790326" y="3429000"/>
            <a:ext cx="6948072" cy="3332058"/>
            <a:chOff x="4907284" y="3198476"/>
            <a:chExt cx="6948072" cy="3599796"/>
          </a:xfrm>
        </p:grpSpPr>
        <p:pic>
          <p:nvPicPr>
            <p:cNvPr id="10" name="Picture 9">
              <a:extLst>
                <a:ext uri="{FF2B5EF4-FFF2-40B4-BE49-F238E27FC236}">
                  <a16:creationId xmlns:a16="http://schemas.microsoft.com/office/drawing/2014/main" id="{73B41E7B-5514-4D63-8D41-69715465F0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284" y="3198476"/>
              <a:ext cx="1738065" cy="287342"/>
            </a:xfrm>
            <a:prstGeom prst="rect">
              <a:avLst/>
            </a:prstGeom>
          </p:spPr>
        </p:pic>
        <p:pic>
          <p:nvPicPr>
            <p:cNvPr id="6" name="Picture 5">
              <a:extLst>
                <a:ext uri="{FF2B5EF4-FFF2-40B4-BE49-F238E27FC236}">
                  <a16:creationId xmlns:a16="http://schemas.microsoft.com/office/drawing/2014/main" id="{EA582EB2-6EAE-4F4B-BE9B-CC32987D9A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7284" y="3485818"/>
              <a:ext cx="6948072" cy="3312454"/>
            </a:xfrm>
            <a:prstGeom prst="rect">
              <a:avLst/>
            </a:prstGeom>
          </p:spPr>
        </p:pic>
      </p:grpSp>
    </p:spTree>
    <p:extLst>
      <p:ext uri="{BB962C8B-B14F-4D97-AF65-F5344CB8AC3E}">
        <p14:creationId xmlns:p14="http://schemas.microsoft.com/office/powerpoint/2010/main" val="1333231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67CE2-0FAA-46C9-A3B9-F6FFDFFE9743}"/>
              </a:ext>
            </a:extLst>
          </p:cNvPr>
          <p:cNvSpPr>
            <a:spLocks noGrp="1"/>
          </p:cNvSpPr>
          <p:nvPr>
            <p:ph type="title"/>
          </p:nvPr>
        </p:nvSpPr>
        <p:spPr/>
        <p:txBody>
          <a:bodyPr/>
          <a:lstStyle/>
          <a:p>
            <a:endParaRPr lang="en-US"/>
          </a:p>
        </p:txBody>
      </p:sp>
      <p:sp>
        <p:nvSpPr>
          <p:cNvPr id="4" name="Content Placeholder 2">
            <a:extLst>
              <a:ext uri="{FF2B5EF4-FFF2-40B4-BE49-F238E27FC236}">
                <a16:creationId xmlns:a16="http://schemas.microsoft.com/office/drawing/2014/main" id="{35C69DDD-C9D0-4250-89E3-731E260B24FB}"/>
              </a:ext>
            </a:extLst>
          </p:cNvPr>
          <p:cNvSpPr txBox="1">
            <a:spLocks/>
          </p:cNvSpPr>
          <p:nvPr/>
        </p:nvSpPr>
        <p:spPr>
          <a:xfrm>
            <a:off x="581193" y="1914683"/>
            <a:ext cx="11029615" cy="63713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t>ng g p search</a:t>
            </a:r>
            <a:endParaRPr lang="en-US" dirty="0"/>
          </a:p>
        </p:txBody>
      </p:sp>
      <p:pic>
        <p:nvPicPr>
          <p:cNvPr id="6" name="Picture 5">
            <a:extLst>
              <a:ext uri="{FF2B5EF4-FFF2-40B4-BE49-F238E27FC236}">
                <a16:creationId xmlns:a16="http://schemas.microsoft.com/office/drawing/2014/main" id="{8707D092-5AE9-4341-92DE-551FD1A1B8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896" y="2551815"/>
            <a:ext cx="5382376" cy="4058216"/>
          </a:xfrm>
          <a:prstGeom prst="rect">
            <a:avLst/>
          </a:prstGeom>
        </p:spPr>
      </p:pic>
      <p:pic>
        <p:nvPicPr>
          <p:cNvPr id="8" name="Screen Recording 7">
            <a:hlinkClick r:id="" action="ppaction://media"/>
            <a:extLst>
              <a:ext uri="{FF2B5EF4-FFF2-40B4-BE49-F238E27FC236}">
                <a16:creationId xmlns:a16="http://schemas.microsoft.com/office/drawing/2014/main" id="{AB7E1571-06B3-4AFF-ADE1-A21B723FCAF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80040" y="2225811"/>
            <a:ext cx="5268357" cy="4160750"/>
          </a:xfrm>
          <a:prstGeom prst="rect">
            <a:avLst/>
          </a:prstGeom>
        </p:spPr>
      </p:pic>
    </p:spTree>
    <p:extLst>
      <p:ext uri="{BB962C8B-B14F-4D97-AF65-F5344CB8AC3E}">
        <p14:creationId xmlns:p14="http://schemas.microsoft.com/office/powerpoint/2010/main" val="17255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B9816-2C5B-4F8A-8613-CE4BB19B6261}"/>
              </a:ext>
            </a:extLst>
          </p:cNvPr>
          <p:cNvSpPr>
            <a:spLocks noGrp="1"/>
          </p:cNvSpPr>
          <p:nvPr>
            <p:ph type="title"/>
          </p:nvPr>
        </p:nvSpPr>
        <p:spPr/>
        <p:txBody>
          <a:bodyPr/>
          <a:lstStyle/>
          <a:p>
            <a:r>
              <a:rPr lang="en-US" dirty="0"/>
              <a:t>Make To do List</a:t>
            </a:r>
          </a:p>
        </p:txBody>
      </p:sp>
      <p:grpSp>
        <p:nvGrpSpPr>
          <p:cNvPr id="8" name="Group 7">
            <a:extLst>
              <a:ext uri="{FF2B5EF4-FFF2-40B4-BE49-F238E27FC236}">
                <a16:creationId xmlns:a16="http://schemas.microsoft.com/office/drawing/2014/main" id="{6B064974-BF08-49EB-BAA8-13D618544FC1}"/>
              </a:ext>
            </a:extLst>
          </p:cNvPr>
          <p:cNvGrpSpPr/>
          <p:nvPr/>
        </p:nvGrpSpPr>
        <p:grpSpPr>
          <a:xfrm>
            <a:off x="723543" y="1838238"/>
            <a:ext cx="6299911" cy="4945333"/>
            <a:chOff x="872399" y="1806341"/>
            <a:chExt cx="6299911" cy="4945333"/>
          </a:xfrm>
        </p:grpSpPr>
        <p:pic>
          <p:nvPicPr>
            <p:cNvPr id="5" name="Picture 4">
              <a:extLst>
                <a:ext uri="{FF2B5EF4-FFF2-40B4-BE49-F238E27FC236}">
                  <a16:creationId xmlns:a16="http://schemas.microsoft.com/office/drawing/2014/main" id="{1C375E64-3766-4B23-B439-4FAD43B4727F}"/>
                </a:ext>
              </a:extLst>
            </p:cNvPr>
            <p:cNvPicPr>
              <a:picLocks noChangeAspect="1"/>
            </p:cNvPicPr>
            <p:nvPr/>
          </p:nvPicPr>
          <p:blipFill rotWithShape="1">
            <a:blip r:embed="rId2">
              <a:extLst>
                <a:ext uri="{28A0092B-C50C-407E-A947-70E740481C1C}">
                  <a14:useLocalDpi xmlns:a14="http://schemas.microsoft.com/office/drawing/2010/main" val="0"/>
                </a:ext>
              </a:extLst>
            </a:blip>
            <a:srcRect l="6104" t="10078"/>
            <a:stretch/>
          </p:blipFill>
          <p:spPr>
            <a:xfrm>
              <a:off x="925032" y="2158815"/>
              <a:ext cx="6247278" cy="4592859"/>
            </a:xfrm>
            <a:prstGeom prst="rect">
              <a:avLst/>
            </a:prstGeom>
          </p:spPr>
        </p:pic>
        <p:pic>
          <p:nvPicPr>
            <p:cNvPr id="7" name="Picture 6">
              <a:extLst>
                <a:ext uri="{FF2B5EF4-FFF2-40B4-BE49-F238E27FC236}">
                  <a16:creationId xmlns:a16="http://schemas.microsoft.com/office/drawing/2014/main" id="{66483CC8-3D10-4532-95AF-686D8752D2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399" y="1806341"/>
              <a:ext cx="1962424" cy="352474"/>
            </a:xfrm>
            <a:prstGeom prst="rect">
              <a:avLst/>
            </a:prstGeom>
          </p:spPr>
        </p:pic>
      </p:grpSp>
      <p:grpSp>
        <p:nvGrpSpPr>
          <p:cNvPr id="13" name="Group 12">
            <a:extLst>
              <a:ext uri="{FF2B5EF4-FFF2-40B4-BE49-F238E27FC236}">
                <a16:creationId xmlns:a16="http://schemas.microsoft.com/office/drawing/2014/main" id="{15473F0C-3BCF-420D-A522-0A2A3E1B50C2}"/>
              </a:ext>
            </a:extLst>
          </p:cNvPr>
          <p:cNvGrpSpPr/>
          <p:nvPr/>
        </p:nvGrpSpPr>
        <p:grpSpPr>
          <a:xfrm>
            <a:off x="7198320" y="1727396"/>
            <a:ext cx="4270137" cy="5131235"/>
            <a:chOff x="7198320" y="1727396"/>
            <a:chExt cx="4270137" cy="5131235"/>
          </a:xfrm>
        </p:grpSpPr>
        <p:pic>
          <p:nvPicPr>
            <p:cNvPr id="12" name="Picture 11">
              <a:extLst>
                <a:ext uri="{FF2B5EF4-FFF2-40B4-BE49-F238E27FC236}">
                  <a16:creationId xmlns:a16="http://schemas.microsoft.com/office/drawing/2014/main" id="{C0AF62B0-2E36-4F15-B2C5-2300D74B58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8320" y="1727396"/>
              <a:ext cx="1905266" cy="483387"/>
            </a:xfrm>
            <a:prstGeom prst="rect">
              <a:avLst/>
            </a:prstGeom>
          </p:spPr>
        </p:pic>
        <p:pic>
          <p:nvPicPr>
            <p:cNvPr id="10" name="Picture 9">
              <a:extLst>
                <a:ext uri="{FF2B5EF4-FFF2-40B4-BE49-F238E27FC236}">
                  <a16:creationId xmlns:a16="http://schemas.microsoft.com/office/drawing/2014/main" id="{BA385006-BD7A-4532-81F2-646FB25B87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8320" y="2115651"/>
              <a:ext cx="4270137" cy="4742980"/>
            </a:xfrm>
            <a:prstGeom prst="rect">
              <a:avLst/>
            </a:prstGeom>
          </p:spPr>
        </p:pic>
      </p:grpSp>
      <p:cxnSp>
        <p:nvCxnSpPr>
          <p:cNvPr id="14" name="Straight Arrow Connector 13">
            <a:extLst>
              <a:ext uri="{FF2B5EF4-FFF2-40B4-BE49-F238E27FC236}">
                <a16:creationId xmlns:a16="http://schemas.microsoft.com/office/drawing/2014/main" id="{D408E6DD-01E3-495F-A376-2F89C6641AD3}"/>
              </a:ext>
            </a:extLst>
          </p:cNvPr>
          <p:cNvCxnSpPr>
            <a:cxnSpLocks/>
          </p:cNvCxnSpPr>
          <p:nvPr/>
        </p:nvCxnSpPr>
        <p:spPr>
          <a:xfrm flipV="1">
            <a:off x="6390167" y="5497033"/>
            <a:ext cx="1010093" cy="54757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410AD3F-EA95-414B-B8E8-DE2EA61BF052}"/>
              </a:ext>
            </a:extLst>
          </p:cNvPr>
          <p:cNvCxnSpPr>
            <a:cxnSpLocks/>
          </p:cNvCxnSpPr>
          <p:nvPr/>
        </p:nvCxnSpPr>
        <p:spPr>
          <a:xfrm>
            <a:off x="5603358" y="5847907"/>
            <a:ext cx="1733106" cy="1120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077AD22-C0B5-4882-AE6D-422085E71250}"/>
              </a:ext>
            </a:extLst>
          </p:cNvPr>
          <p:cNvCxnSpPr>
            <a:cxnSpLocks/>
          </p:cNvCxnSpPr>
          <p:nvPr/>
        </p:nvCxnSpPr>
        <p:spPr>
          <a:xfrm flipV="1">
            <a:off x="3009014" y="4487141"/>
            <a:ext cx="4518837" cy="12836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DE0DB70-C937-4F82-9AE9-ECBEA6A071DC}"/>
              </a:ext>
            </a:extLst>
          </p:cNvPr>
          <p:cNvCxnSpPr>
            <a:cxnSpLocks/>
          </p:cNvCxnSpPr>
          <p:nvPr/>
        </p:nvCxnSpPr>
        <p:spPr>
          <a:xfrm rot="10800000">
            <a:off x="4019110" y="2955358"/>
            <a:ext cx="4816547" cy="1257995"/>
          </a:xfrm>
          <a:prstGeom prst="bentConnector3">
            <a:avLst>
              <a:gd name="adj1" fmla="val -5044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1354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7CBBEA99-68D3-4119-A87D-01B10CF337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712" y="2422278"/>
            <a:ext cx="6697502" cy="4207122"/>
          </a:xfrm>
          <a:prstGeom prst="rect">
            <a:avLst/>
          </a:prstGeom>
        </p:spPr>
      </p:pic>
      <p:sp>
        <p:nvSpPr>
          <p:cNvPr id="2" name="Title 1">
            <a:extLst>
              <a:ext uri="{FF2B5EF4-FFF2-40B4-BE49-F238E27FC236}">
                <a16:creationId xmlns:a16="http://schemas.microsoft.com/office/drawing/2014/main" id="{F042A32F-D770-4E42-B9B2-0D72F2D8BB20}"/>
              </a:ext>
            </a:extLst>
          </p:cNvPr>
          <p:cNvSpPr>
            <a:spLocks noGrp="1"/>
          </p:cNvSpPr>
          <p:nvPr>
            <p:ph type="title"/>
          </p:nvPr>
        </p:nvSpPr>
        <p:spPr/>
        <p:txBody>
          <a:bodyPr/>
          <a:lstStyle/>
          <a:p>
            <a:r>
              <a:rPr lang="en-US" dirty="0"/>
              <a:t>Routing</a:t>
            </a:r>
          </a:p>
        </p:txBody>
      </p:sp>
      <p:pic>
        <p:nvPicPr>
          <p:cNvPr id="7" name="Picture 6">
            <a:extLst>
              <a:ext uri="{FF2B5EF4-FFF2-40B4-BE49-F238E27FC236}">
                <a16:creationId xmlns:a16="http://schemas.microsoft.com/office/drawing/2014/main" id="{C79608AC-7D1C-4D1F-AB35-51C77EA476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1954412"/>
            <a:ext cx="4810796" cy="4544059"/>
          </a:xfrm>
          <a:prstGeom prst="rect">
            <a:avLst/>
          </a:prstGeom>
        </p:spPr>
      </p:pic>
      <p:pic>
        <p:nvPicPr>
          <p:cNvPr id="15" name="Picture 14">
            <a:extLst>
              <a:ext uri="{FF2B5EF4-FFF2-40B4-BE49-F238E27FC236}">
                <a16:creationId xmlns:a16="http://schemas.microsoft.com/office/drawing/2014/main" id="{58990635-1435-45D1-AF6D-C1B601DCD2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711" y="1954413"/>
            <a:ext cx="3060632" cy="360283"/>
          </a:xfrm>
          <a:prstGeom prst="rect">
            <a:avLst/>
          </a:prstGeom>
        </p:spPr>
      </p:pic>
      <p:cxnSp>
        <p:nvCxnSpPr>
          <p:cNvPr id="18" name="Straight Arrow Connector 17">
            <a:extLst>
              <a:ext uri="{FF2B5EF4-FFF2-40B4-BE49-F238E27FC236}">
                <a16:creationId xmlns:a16="http://schemas.microsoft.com/office/drawing/2014/main" id="{98FBAE9C-9163-40DB-9658-4E31AD76E99E}"/>
              </a:ext>
            </a:extLst>
          </p:cNvPr>
          <p:cNvCxnSpPr>
            <a:cxnSpLocks/>
          </p:cNvCxnSpPr>
          <p:nvPr/>
        </p:nvCxnSpPr>
        <p:spPr>
          <a:xfrm>
            <a:off x="2551814" y="4059734"/>
            <a:ext cx="3455581" cy="4080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EA0D4ED-CA42-4466-9302-7917003CC9CE}"/>
              </a:ext>
            </a:extLst>
          </p:cNvPr>
          <p:cNvCxnSpPr>
            <a:cxnSpLocks/>
          </p:cNvCxnSpPr>
          <p:nvPr/>
        </p:nvCxnSpPr>
        <p:spPr>
          <a:xfrm flipV="1">
            <a:off x="2466753" y="3976087"/>
            <a:ext cx="3540642" cy="7872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567D792-8AB4-46CD-98B1-898B40CB6E74}"/>
              </a:ext>
            </a:extLst>
          </p:cNvPr>
          <p:cNvCxnSpPr/>
          <p:nvPr/>
        </p:nvCxnSpPr>
        <p:spPr>
          <a:xfrm>
            <a:off x="8784771" y="4136571"/>
            <a:ext cx="94047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2FEABE1-C5C7-45A6-82C9-703584E863F7}"/>
              </a:ext>
            </a:extLst>
          </p:cNvPr>
          <p:cNvCxnSpPr/>
          <p:nvPr/>
        </p:nvCxnSpPr>
        <p:spPr>
          <a:xfrm>
            <a:off x="7249885" y="4571999"/>
            <a:ext cx="94047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36480C4-8544-4651-BB02-4EB28A52F90A}"/>
              </a:ext>
            </a:extLst>
          </p:cNvPr>
          <p:cNvCxnSpPr>
            <a:cxnSpLocks/>
          </p:cNvCxnSpPr>
          <p:nvPr/>
        </p:nvCxnSpPr>
        <p:spPr>
          <a:xfrm>
            <a:off x="1121227" y="3243941"/>
            <a:ext cx="4227217"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667D6D9-AE56-495E-9438-822C6FBC57C7}"/>
              </a:ext>
            </a:extLst>
          </p:cNvPr>
          <p:cNvCxnSpPr>
            <a:cxnSpLocks/>
          </p:cNvCxnSpPr>
          <p:nvPr/>
        </p:nvCxnSpPr>
        <p:spPr>
          <a:xfrm>
            <a:off x="1121226" y="3047998"/>
            <a:ext cx="4227217"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6372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E4C5D8-5173-4B72-8F9F-7F3811D2E19B}"/>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D6896BB3-5FD1-4AE2-AB55-B07C22D860EC}"/>
              </a:ext>
            </a:extLst>
          </p:cNvPr>
          <p:cNvSpPr>
            <a:spLocks noGrp="1"/>
          </p:cNvSpPr>
          <p:nvPr>
            <p:ph type="body" idx="1"/>
          </p:nvPr>
        </p:nvSpPr>
        <p:spPr/>
        <p:txBody>
          <a:bodyPr/>
          <a:lstStyle/>
          <a:p>
            <a:r>
              <a:rPr lang="en-US" dirty="0"/>
              <a:t>Angular	</a:t>
            </a:r>
          </a:p>
        </p:txBody>
      </p:sp>
      <p:sp>
        <p:nvSpPr>
          <p:cNvPr id="6" name="Content Placeholder 5">
            <a:extLst>
              <a:ext uri="{FF2B5EF4-FFF2-40B4-BE49-F238E27FC236}">
                <a16:creationId xmlns:a16="http://schemas.microsoft.com/office/drawing/2014/main" id="{81985132-D704-48E9-BEF6-632C76670DB4}"/>
              </a:ext>
            </a:extLst>
          </p:cNvPr>
          <p:cNvSpPr>
            <a:spLocks noGrp="1"/>
          </p:cNvSpPr>
          <p:nvPr>
            <p:ph sz="half" idx="2"/>
          </p:nvPr>
        </p:nvSpPr>
        <p:spPr/>
        <p:txBody>
          <a:bodyPr/>
          <a:lstStyle/>
          <a:p>
            <a:r>
              <a:rPr lang="en-US" dirty="0"/>
              <a:t>Angular is a Re-written version, Structure and upgraded framework.</a:t>
            </a:r>
          </a:p>
          <a:p>
            <a:r>
              <a:rPr lang="en-US" dirty="0"/>
              <a:t>Angular is based on TypeScript</a:t>
            </a:r>
          </a:p>
        </p:txBody>
      </p:sp>
      <p:sp>
        <p:nvSpPr>
          <p:cNvPr id="7" name="Text Placeholder 6">
            <a:extLst>
              <a:ext uri="{FF2B5EF4-FFF2-40B4-BE49-F238E27FC236}">
                <a16:creationId xmlns:a16="http://schemas.microsoft.com/office/drawing/2014/main" id="{C60BFEBB-2148-4385-A03D-766424FD8C6C}"/>
              </a:ext>
            </a:extLst>
          </p:cNvPr>
          <p:cNvSpPr>
            <a:spLocks noGrp="1"/>
          </p:cNvSpPr>
          <p:nvPr>
            <p:ph type="body" sz="quarter" idx="3"/>
          </p:nvPr>
        </p:nvSpPr>
        <p:spPr/>
        <p:txBody>
          <a:bodyPr/>
          <a:lstStyle/>
          <a:p>
            <a:r>
              <a:rPr lang="en-US" dirty="0"/>
              <a:t>Angular JS</a:t>
            </a:r>
          </a:p>
        </p:txBody>
      </p:sp>
      <p:sp>
        <p:nvSpPr>
          <p:cNvPr id="8" name="Content Placeholder 7">
            <a:extLst>
              <a:ext uri="{FF2B5EF4-FFF2-40B4-BE49-F238E27FC236}">
                <a16:creationId xmlns:a16="http://schemas.microsoft.com/office/drawing/2014/main" id="{39E29779-0396-4377-B177-6E65838D2D56}"/>
              </a:ext>
            </a:extLst>
          </p:cNvPr>
          <p:cNvSpPr>
            <a:spLocks noGrp="1"/>
          </p:cNvSpPr>
          <p:nvPr>
            <p:ph sz="quarter" idx="4"/>
          </p:nvPr>
        </p:nvSpPr>
        <p:spPr/>
        <p:txBody>
          <a:bodyPr/>
          <a:lstStyle/>
          <a:p>
            <a:r>
              <a:rPr lang="en-US" dirty="0"/>
              <a:t>Angular JS is Oldest Version not in use now.</a:t>
            </a:r>
          </a:p>
          <a:p>
            <a:r>
              <a:rPr lang="en-US" dirty="0"/>
              <a:t>AngularJS is based on JavaScript</a:t>
            </a:r>
          </a:p>
        </p:txBody>
      </p:sp>
    </p:spTree>
    <p:extLst>
      <p:ext uri="{BB962C8B-B14F-4D97-AF65-F5344CB8AC3E}">
        <p14:creationId xmlns:p14="http://schemas.microsoft.com/office/powerpoint/2010/main" val="2813126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9021214-0829-498D-AF93-35A3C9448578}"/>
              </a:ext>
            </a:extLst>
          </p:cNvPr>
          <p:cNvSpPr>
            <a:spLocks noGrp="1"/>
          </p:cNvSpPr>
          <p:nvPr>
            <p:ph type="title"/>
          </p:nvPr>
        </p:nvSpPr>
        <p:spPr/>
        <p:txBody>
          <a:bodyPr/>
          <a:lstStyle/>
          <a:p>
            <a:r>
              <a:rPr lang="en-US" dirty="0"/>
              <a:t>Setup and installation</a:t>
            </a:r>
          </a:p>
        </p:txBody>
      </p:sp>
      <p:sp>
        <p:nvSpPr>
          <p:cNvPr id="8" name="Content Placeholder 7">
            <a:extLst>
              <a:ext uri="{FF2B5EF4-FFF2-40B4-BE49-F238E27FC236}">
                <a16:creationId xmlns:a16="http://schemas.microsoft.com/office/drawing/2014/main" id="{74715809-F155-460F-B382-6FA039FA443D}"/>
              </a:ext>
            </a:extLst>
          </p:cNvPr>
          <p:cNvSpPr>
            <a:spLocks noGrp="1"/>
          </p:cNvSpPr>
          <p:nvPr>
            <p:ph idx="1"/>
          </p:nvPr>
        </p:nvSpPr>
        <p:spPr>
          <a:xfrm>
            <a:off x="581192" y="1962390"/>
            <a:ext cx="11029615" cy="4973556"/>
          </a:xfrm>
        </p:spPr>
        <p:txBody>
          <a:bodyPr>
            <a:normAutofit fontScale="77500" lnSpcReduction="20000"/>
          </a:bodyPr>
          <a:lstStyle/>
          <a:p>
            <a:r>
              <a:rPr lang="en-US" dirty="0"/>
              <a:t>How to install Node and NPM</a:t>
            </a:r>
          </a:p>
          <a:p>
            <a:r>
              <a:rPr lang="en-US" dirty="0"/>
              <a:t>How to install angular CLI</a:t>
            </a:r>
          </a:p>
          <a:p>
            <a:r>
              <a:rPr lang="en-US" dirty="0"/>
              <a:t>Install First angular app</a:t>
            </a:r>
          </a:p>
          <a:p>
            <a:r>
              <a:rPr lang="en-US" dirty="0">
                <a:hlinkClick r:id="rId2"/>
              </a:rPr>
              <a:t>https://nodejs.org/en</a:t>
            </a:r>
            <a:endParaRPr lang="en-US" dirty="0"/>
          </a:p>
          <a:p>
            <a:r>
              <a:rPr lang="en-US" dirty="0">
                <a:hlinkClick r:id="rId3"/>
              </a:rPr>
              <a:t>https://angular.io/cli</a:t>
            </a:r>
            <a:endParaRPr lang="en-US" dirty="0"/>
          </a:p>
          <a:p>
            <a:pPr lvl="1"/>
            <a:r>
              <a:rPr lang="en-US" dirty="0"/>
              <a:t>npm install -g @angular/cli</a:t>
            </a:r>
          </a:p>
          <a:p>
            <a:r>
              <a:rPr lang="en-US" dirty="0"/>
              <a:t>ng version</a:t>
            </a:r>
          </a:p>
          <a:p>
            <a:r>
              <a:rPr lang="en-US" dirty="0"/>
              <a:t>Create Project</a:t>
            </a:r>
          </a:p>
          <a:p>
            <a:pPr lvl="1"/>
            <a:r>
              <a:rPr lang="en-US" dirty="0"/>
              <a:t>ng new blog </a:t>
            </a:r>
          </a:p>
          <a:p>
            <a:pPr lvl="1"/>
            <a:r>
              <a:rPr lang="en-US" sz="1400" b="1" dirty="0">
                <a:solidFill>
                  <a:srgbClr val="00B050"/>
                </a:solidFill>
              </a:rPr>
              <a:t>ng new Workshop --no-standalone</a:t>
            </a:r>
          </a:p>
          <a:p>
            <a:pPr lvl="2"/>
            <a:r>
              <a:rPr lang="en-US" dirty="0"/>
              <a:t>(</a:t>
            </a:r>
            <a:r>
              <a:rPr lang="en-US" dirty="0" err="1"/>
              <a:t>app.module.ts</a:t>
            </a:r>
            <a:r>
              <a:rPr lang="en-US" dirty="0"/>
              <a:t>)</a:t>
            </a:r>
          </a:p>
          <a:p>
            <a:pPr lvl="1"/>
            <a:r>
              <a:rPr lang="en-US" dirty="0"/>
              <a:t>cd blog</a:t>
            </a:r>
          </a:p>
          <a:p>
            <a:pPr lvl="1"/>
            <a:r>
              <a:rPr lang="en-US" b="1" dirty="0">
                <a:solidFill>
                  <a:schemeClr val="accent1">
                    <a:lumMod val="75000"/>
                    <a:lumOff val="25000"/>
                  </a:schemeClr>
                </a:solidFill>
              </a:rPr>
              <a:t>code . </a:t>
            </a:r>
            <a:r>
              <a:rPr lang="en-US" dirty="0">
                <a:solidFill>
                  <a:srgbClr val="7030A0"/>
                </a:solidFill>
                <a:sym typeface="Wingdings" panose="05000000000000000000" pitchFamily="2" charset="2"/>
              </a:rPr>
              <a:t> to open project on editor</a:t>
            </a:r>
            <a:r>
              <a:rPr lang="en-US" dirty="0">
                <a:solidFill>
                  <a:srgbClr val="7030A0"/>
                </a:solidFill>
              </a:rPr>
              <a:t>	</a:t>
            </a:r>
          </a:p>
          <a:p>
            <a:pPr lvl="1"/>
            <a:r>
              <a:rPr lang="en-US" b="1" dirty="0">
                <a:solidFill>
                  <a:schemeClr val="accent1">
                    <a:lumMod val="75000"/>
                    <a:lumOff val="25000"/>
                  </a:schemeClr>
                </a:solidFill>
              </a:rPr>
              <a:t>ng serve</a:t>
            </a:r>
            <a:r>
              <a:rPr lang="en-US" dirty="0">
                <a:solidFill>
                  <a:srgbClr val="7030A0"/>
                </a:solidFill>
                <a:sym typeface="Wingdings" panose="05000000000000000000" pitchFamily="2" charset="2"/>
              </a:rPr>
              <a:t>  run server (</a:t>
            </a:r>
            <a:r>
              <a:rPr lang="en-US" dirty="0">
                <a:solidFill>
                  <a:srgbClr val="7030A0"/>
                </a:solidFill>
                <a:sym typeface="Wingdings" panose="05000000000000000000" pitchFamily="2" charset="2"/>
                <a:hlinkClick r:id="rId4"/>
              </a:rPr>
              <a:t>http://localhost:4200/</a:t>
            </a:r>
            <a:r>
              <a:rPr lang="en-US" dirty="0">
                <a:solidFill>
                  <a:srgbClr val="7030A0"/>
                </a:solidFill>
                <a:sym typeface="Wingdings" panose="05000000000000000000" pitchFamily="2" charset="2"/>
              </a:rPr>
              <a:t>)</a:t>
            </a:r>
            <a:endParaRPr lang="en-US" b="1" dirty="0">
              <a:solidFill>
                <a:schemeClr val="accent1">
                  <a:lumMod val="75000"/>
                  <a:lumOff val="25000"/>
                </a:schemeClr>
              </a:solidFill>
              <a:sym typeface="Wingdings" panose="05000000000000000000" pitchFamily="2" charset="2"/>
            </a:endParaRPr>
          </a:p>
          <a:p>
            <a:r>
              <a:rPr lang="en-US" sz="2000" dirty="0">
                <a:sym typeface="Wingdings" panose="05000000000000000000" pitchFamily="2" charset="2"/>
              </a:rPr>
              <a:t>Particular version install</a:t>
            </a:r>
          </a:p>
          <a:p>
            <a:pPr lvl="1"/>
            <a:r>
              <a:rPr lang="en-US" sz="1800" dirty="0">
                <a:sym typeface="Wingdings" panose="05000000000000000000" pitchFamily="2" charset="2"/>
              </a:rPr>
              <a:t>npm uninstall</a:t>
            </a:r>
          </a:p>
          <a:p>
            <a:pPr lvl="1"/>
            <a:r>
              <a:rPr lang="en-US" sz="1800" dirty="0"/>
              <a:t>npm install -g @angular/cli</a:t>
            </a:r>
            <a:r>
              <a:rPr lang="en-US" sz="1800" dirty="0">
                <a:solidFill>
                  <a:schemeClr val="accent1">
                    <a:lumMod val="75000"/>
                    <a:lumOff val="25000"/>
                  </a:schemeClr>
                </a:solidFill>
              </a:rPr>
              <a:t>@12.0.0</a:t>
            </a:r>
          </a:p>
          <a:p>
            <a:pPr lvl="1"/>
            <a:endParaRPr lang="en-US" sz="1800" dirty="0">
              <a:sym typeface="Wingdings" panose="05000000000000000000" pitchFamily="2" charset="2"/>
            </a:endParaRPr>
          </a:p>
        </p:txBody>
      </p:sp>
      <p:pic>
        <p:nvPicPr>
          <p:cNvPr id="10" name="Picture 9">
            <a:extLst>
              <a:ext uri="{FF2B5EF4-FFF2-40B4-BE49-F238E27FC236}">
                <a16:creationId xmlns:a16="http://schemas.microsoft.com/office/drawing/2014/main" id="{96FDA93F-A10B-44C1-86E8-A65738B0E1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3778" y="2460865"/>
            <a:ext cx="3270919" cy="2434745"/>
          </a:xfrm>
          <a:prstGeom prst="rect">
            <a:avLst/>
          </a:prstGeom>
        </p:spPr>
      </p:pic>
      <p:cxnSp>
        <p:nvCxnSpPr>
          <p:cNvPr id="12" name="Straight Arrow Connector 11">
            <a:extLst>
              <a:ext uri="{FF2B5EF4-FFF2-40B4-BE49-F238E27FC236}">
                <a16:creationId xmlns:a16="http://schemas.microsoft.com/office/drawing/2014/main" id="{1AD04C82-6BD8-4140-928E-8D47205DAE85}"/>
              </a:ext>
            </a:extLst>
          </p:cNvPr>
          <p:cNvCxnSpPr>
            <a:cxnSpLocks/>
          </p:cNvCxnSpPr>
          <p:nvPr/>
        </p:nvCxnSpPr>
        <p:spPr>
          <a:xfrm>
            <a:off x="1912270" y="3981013"/>
            <a:ext cx="188642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A8E945D-40A3-41B6-9328-7F1E25253453}"/>
              </a:ext>
            </a:extLst>
          </p:cNvPr>
          <p:cNvPicPr>
            <a:picLocks noChangeAspect="1"/>
          </p:cNvPicPr>
          <p:nvPr/>
        </p:nvPicPr>
        <p:blipFill rotWithShape="1">
          <a:blip r:embed="rId6">
            <a:extLst>
              <a:ext uri="{28A0092B-C50C-407E-A947-70E740481C1C}">
                <a14:useLocalDpi xmlns:a14="http://schemas.microsoft.com/office/drawing/2010/main" val="0"/>
              </a:ext>
            </a:extLst>
          </a:blip>
          <a:srcRect r="15137" b="9861"/>
          <a:stretch/>
        </p:blipFill>
        <p:spPr>
          <a:xfrm>
            <a:off x="7513982" y="4895610"/>
            <a:ext cx="4449417" cy="17354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7" name="Straight Arrow Connector 16">
            <a:extLst>
              <a:ext uri="{FF2B5EF4-FFF2-40B4-BE49-F238E27FC236}">
                <a16:creationId xmlns:a16="http://schemas.microsoft.com/office/drawing/2014/main" id="{C2735024-65BD-4738-A3EF-07A748604BF8}"/>
              </a:ext>
            </a:extLst>
          </p:cNvPr>
          <p:cNvCxnSpPr>
            <a:cxnSpLocks/>
          </p:cNvCxnSpPr>
          <p:nvPr/>
        </p:nvCxnSpPr>
        <p:spPr>
          <a:xfrm>
            <a:off x="5024626" y="5520221"/>
            <a:ext cx="235667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D8D069F6-7556-418F-89F2-ECD5290EA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83505" y="2180496"/>
            <a:ext cx="4750169" cy="24347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1" name="Straight Arrow Connector 20">
            <a:extLst>
              <a:ext uri="{FF2B5EF4-FFF2-40B4-BE49-F238E27FC236}">
                <a16:creationId xmlns:a16="http://schemas.microsoft.com/office/drawing/2014/main" id="{4C53B4B7-7389-42D5-BE42-52CCF03FA74A}"/>
              </a:ext>
            </a:extLst>
          </p:cNvPr>
          <p:cNvCxnSpPr>
            <a:cxnSpLocks/>
          </p:cNvCxnSpPr>
          <p:nvPr/>
        </p:nvCxnSpPr>
        <p:spPr>
          <a:xfrm flipV="1">
            <a:off x="4616067" y="2820319"/>
            <a:ext cx="4638102" cy="1090669"/>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086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6B67-D8D7-46E4-89AA-04FC897C16EC}"/>
              </a:ext>
            </a:extLst>
          </p:cNvPr>
          <p:cNvSpPr>
            <a:spLocks noGrp="1"/>
          </p:cNvSpPr>
          <p:nvPr>
            <p:ph type="title"/>
          </p:nvPr>
        </p:nvSpPr>
        <p:spPr/>
        <p:txBody>
          <a:bodyPr/>
          <a:lstStyle/>
          <a:p>
            <a:r>
              <a:rPr lang="en-US" b="1" dirty="0"/>
              <a:t>Files and Folder Structure</a:t>
            </a:r>
            <a:endParaRPr lang="en-US" dirty="0"/>
          </a:p>
        </p:txBody>
      </p:sp>
      <p:pic>
        <p:nvPicPr>
          <p:cNvPr id="13" name="Content Placeholder 12">
            <a:extLst>
              <a:ext uri="{FF2B5EF4-FFF2-40B4-BE49-F238E27FC236}">
                <a16:creationId xmlns:a16="http://schemas.microsoft.com/office/drawing/2014/main" id="{DDBA67EC-AE1B-4FD4-8A50-F2115E56CF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898" y="2148174"/>
            <a:ext cx="2345622" cy="4007670"/>
          </a:xfrm>
        </p:spPr>
      </p:pic>
      <p:pic>
        <p:nvPicPr>
          <p:cNvPr id="16" name="Picture 15">
            <a:extLst>
              <a:ext uri="{FF2B5EF4-FFF2-40B4-BE49-F238E27FC236}">
                <a16:creationId xmlns:a16="http://schemas.microsoft.com/office/drawing/2014/main" id="{C5F5990D-2FA9-418A-A82A-022C406D5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0859" y="2401562"/>
            <a:ext cx="8489949" cy="29856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7" name="Straight Arrow Connector 16">
            <a:extLst>
              <a:ext uri="{FF2B5EF4-FFF2-40B4-BE49-F238E27FC236}">
                <a16:creationId xmlns:a16="http://schemas.microsoft.com/office/drawing/2014/main" id="{5B708126-578A-4C51-9D29-D8C7E2762E38}"/>
              </a:ext>
            </a:extLst>
          </p:cNvPr>
          <p:cNvCxnSpPr>
            <a:cxnSpLocks/>
          </p:cNvCxnSpPr>
          <p:nvPr/>
        </p:nvCxnSpPr>
        <p:spPr>
          <a:xfrm flipV="1">
            <a:off x="2518197" y="2974554"/>
            <a:ext cx="1304656" cy="16234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6036996-78A0-4EBB-B98E-F56D1554BA87}"/>
              </a:ext>
            </a:extLst>
          </p:cNvPr>
          <p:cNvCxnSpPr>
            <a:cxnSpLocks/>
          </p:cNvCxnSpPr>
          <p:nvPr/>
        </p:nvCxnSpPr>
        <p:spPr>
          <a:xfrm>
            <a:off x="1972019" y="3095740"/>
            <a:ext cx="1927952" cy="24237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99B9B70-1DBC-41C5-980B-DF040ED76508}"/>
              </a:ext>
            </a:extLst>
          </p:cNvPr>
          <p:cNvCxnSpPr>
            <a:cxnSpLocks/>
          </p:cNvCxnSpPr>
          <p:nvPr/>
        </p:nvCxnSpPr>
        <p:spPr>
          <a:xfrm>
            <a:off x="1244906" y="3338111"/>
            <a:ext cx="3072735" cy="685606"/>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846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8D0663E2-76AD-41A1-918C-C9CDC3B05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06" y="2785814"/>
            <a:ext cx="4501953" cy="28277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a:extLst>
              <a:ext uri="{FF2B5EF4-FFF2-40B4-BE49-F238E27FC236}">
                <a16:creationId xmlns:a16="http://schemas.microsoft.com/office/drawing/2014/main" id="{61C76093-2019-4CC2-BD5D-B811F3B2E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7860" y="2785814"/>
            <a:ext cx="5996132" cy="18142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A9A8A463-87C9-43D5-9C42-B84E7A9CDB20}"/>
              </a:ext>
            </a:extLst>
          </p:cNvPr>
          <p:cNvSpPr>
            <a:spLocks noGrp="1"/>
          </p:cNvSpPr>
          <p:nvPr>
            <p:ph type="title"/>
          </p:nvPr>
        </p:nvSpPr>
        <p:spPr/>
        <p:txBody>
          <a:bodyPr/>
          <a:lstStyle/>
          <a:p>
            <a:r>
              <a:rPr lang="en-US" b="1" dirty="0"/>
              <a:t>What is Interpolation</a:t>
            </a:r>
          </a:p>
        </p:txBody>
      </p:sp>
      <p:sp>
        <p:nvSpPr>
          <p:cNvPr id="3" name="Content Placeholder 2">
            <a:extLst>
              <a:ext uri="{FF2B5EF4-FFF2-40B4-BE49-F238E27FC236}">
                <a16:creationId xmlns:a16="http://schemas.microsoft.com/office/drawing/2014/main" id="{5F600D64-1723-4440-8CD6-EF7C1A2F0119}"/>
              </a:ext>
            </a:extLst>
          </p:cNvPr>
          <p:cNvSpPr>
            <a:spLocks noGrp="1"/>
          </p:cNvSpPr>
          <p:nvPr>
            <p:ph idx="1"/>
          </p:nvPr>
        </p:nvSpPr>
        <p:spPr>
          <a:xfrm>
            <a:off x="506764" y="1669013"/>
            <a:ext cx="11029615" cy="1248504"/>
          </a:xfrm>
        </p:spPr>
        <p:txBody>
          <a:bodyPr/>
          <a:lstStyle/>
          <a:p>
            <a:r>
              <a:rPr lang="en-US" dirty="0"/>
              <a:t>In Angular Interpolation is a way to transfer the data from a TypeScript code to an HTML template (view), i.e. it is a method by which we can put an expression in between some text and get the value of that expression. Interpolation basically binds the text with the expression value.</a:t>
            </a:r>
          </a:p>
        </p:txBody>
      </p:sp>
      <p:sp>
        <p:nvSpPr>
          <p:cNvPr id="15" name="Rectangle 14">
            <a:extLst>
              <a:ext uri="{FF2B5EF4-FFF2-40B4-BE49-F238E27FC236}">
                <a16:creationId xmlns:a16="http://schemas.microsoft.com/office/drawing/2014/main" id="{B37F98A5-EF1F-41B7-8301-5A82C75B1EDF}"/>
              </a:ext>
            </a:extLst>
          </p:cNvPr>
          <p:cNvSpPr/>
          <p:nvPr/>
        </p:nvSpPr>
        <p:spPr>
          <a:xfrm>
            <a:off x="3215881" y="5285953"/>
            <a:ext cx="1988288" cy="2874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7030A0"/>
                </a:solidFill>
              </a:rPr>
              <a:t>Dynamic Data</a:t>
            </a:r>
          </a:p>
        </p:txBody>
      </p:sp>
      <p:sp>
        <p:nvSpPr>
          <p:cNvPr id="16" name="Rectangle 15">
            <a:extLst>
              <a:ext uri="{FF2B5EF4-FFF2-40B4-BE49-F238E27FC236}">
                <a16:creationId xmlns:a16="http://schemas.microsoft.com/office/drawing/2014/main" id="{1C0332F4-0291-423C-8EC0-79B727A3A86F}"/>
              </a:ext>
            </a:extLst>
          </p:cNvPr>
          <p:cNvSpPr/>
          <p:nvPr/>
        </p:nvSpPr>
        <p:spPr>
          <a:xfrm>
            <a:off x="9381176" y="3478347"/>
            <a:ext cx="1988288" cy="2874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7030A0"/>
                </a:solidFill>
              </a:rPr>
              <a:t>{{interpolation}}</a:t>
            </a:r>
          </a:p>
        </p:txBody>
      </p:sp>
      <p:cxnSp>
        <p:nvCxnSpPr>
          <p:cNvPr id="13" name="Straight Arrow Connector 12">
            <a:extLst>
              <a:ext uri="{FF2B5EF4-FFF2-40B4-BE49-F238E27FC236}">
                <a16:creationId xmlns:a16="http://schemas.microsoft.com/office/drawing/2014/main" id="{793D8821-E2A5-4F38-94AA-5B902177B17D}"/>
              </a:ext>
            </a:extLst>
          </p:cNvPr>
          <p:cNvCxnSpPr>
            <a:cxnSpLocks/>
          </p:cNvCxnSpPr>
          <p:nvPr/>
        </p:nvCxnSpPr>
        <p:spPr>
          <a:xfrm flipV="1">
            <a:off x="4890977" y="3780132"/>
            <a:ext cx="2998381" cy="11006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E60448AB-5957-4797-A67B-10F4CCCDDB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1571" y="4704697"/>
            <a:ext cx="5245499" cy="1930431"/>
          </a:xfrm>
          <a:prstGeom prst="rect">
            <a:avLst/>
          </a:prstGeom>
          <a:ln w="12700" cap="sq">
            <a:solidFill>
              <a:srgbClr val="00B050"/>
            </a:solidFill>
            <a:prstDash val="solid"/>
            <a:miter lim="800000"/>
          </a:ln>
          <a:effectLst>
            <a:outerShdw blurRad="50800" dist="38100" dir="2700000" algn="tl" rotWithShape="0">
              <a:srgbClr val="000000">
                <a:alpha val="43000"/>
              </a:srgbClr>
            </a:outerShdw>
          </a:effectLst>
        </p:spPr>
      </p:pic>
      <p:sp>
        <p:nvSpPr>
          <p:cNvPr id="37" name="Rectangle 36">
            <a:extLst>
              <a:ext uri="{FF2B5EF4-FFF2-40B4-BE49-F238E27FC236}">
                <a16:creationId xmlns:a16="http://schemas.microsoft.com/office/drawing/2014/main" id="{8D1E6133-5453-47D5-A80F-C69FE13D56DD}"/>
              </a:ext>
            </a:extLst>
          </p:cNvPr>
          <p:cNvSpPr/>
          <p:nvPr/>
        </p:nvSpPr>
        <p:spPr>
          <a:xfrm>
            <a:off x="5767860" y="5669912"/>
            <a:ext cx="1988288" cy="2874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7030A0"/>
                </a:solidFill>
              </a:rPr>
              <a:t>index.html</a:t>
            </a:r>
          </a:p>
        </p:txBody>
      </p:sp>
      <p:sp>
        <p:nvSpPr>
          <p:cNvPr id="38" name="Arrow: Curved Right 37">
            <a:extLst>
              <a:ext uri="{FF2B5EF4-FFF2-40B4-BE49-F238E27FC236}">
                <a16:creationId xmlns:a16="http://schemas.microsoft.com/office/drawing/2014/main" id="{926A47F0-D0EA-4666-97F7-3C68E1792788}"/>
              </a:ext>
            </a:extLst>
          </p:cNvPr>
          <p:cNvSpPr/>
          <p:nvPr/>
        </p:nvSpPr>
        <p:spPr>
          <a:xfrm flipH="1">
            <a:off x="9278030" y="3818154"/>
            <a:ext cx="1097290" cy="2078070"/>
          </a:xfrm>
          <a:prstGeom prst="curvedRightArrow">
            <a:avLst>
              <a:gd name="adj1" fmla="val 25000"/>
              <a:gd name="adj2" fmla="val 5488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01215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C0A82-D644-4DAC-A811-766C4BA5E0FC}"/>
              </a:ext>
            </a:extLst>
          </p:cNvPr>
          <p:cNvSpPr>
            <a:spLocks noGrp="1"/>
          </p:cNvSpPr>
          <p:nvPr>
            <p:ph type="title"/>
          </p:nvPr>
        </p:nvSpPr>
        <p:spPr/>
        <p:txBody>
          <a:bodyPr/>
          <a:lstStyle/>
          <a:p>
            <a:r>
              <a:rPr lang="en-US" b="1" dirty="0"/>
              <a:t>Angular CLI &amp; important Commands</a:t>
            </a:r>
            <a:endParaRPr lang="en-US" dirty="0"/>
          </a:p>
        </p:txBody>
      </p:sp>
      <p:pic>
        <p:nvPicPr>
          <p:cNvPr id="6" name="Picture 5">
            <a:extLst>
              <a:ext uri="{FF2B5EF4-FFF2-40B4-BE49-F238E27FC236}">
                <a16:creationId xmlns:a16="http://schemas.microsoft.com/office/drawing/2014/main" id="{309E156F-A597-4991-A15C-B635620B2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736" y="2015171"/>
            <a:ext cx="3267531" cy="2019582"/>
          </a:xfrm>
          <a:prstGeom prst="rect">
            <a:avLst/>
          </a:prstGeom>
        </p:spPr>
      </p:pic>
      <p:pic>
        <p:nvPicPr>
          <p:cNvPr id="8" name="Picture 7">
            <a:extLst>
              <a:ext uri="{FF2B5EF4-FFF2-40B4-BE49-F238E27FC236}">
                <a16:creationId xmlns:a16="http://schemas.microsoft.com/office/drawing/2014/main" id="{F2AFCE90-5148-4A9D-BFD8-2DB4AA9FB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108" y="2030349"/>
            <a:ext cx="4191585" cy="2019582"/>
          </a:xfrm>
          <a:prstGeom prst="rect">
            <a:avLst/>
          </a:prstGeom>
        </p:spPr>
      </p:pic>
      <p:pic>
        <p:nvPicPr>
          <p:cNvPr id="10" name="Picture 9">
            <a:extLst>
              <a:ext uri="{FF2B5EF4-FFF2-40B4-BE49-F238E27FC236}">
                <a16:creationId xmlns:a16="http://schemas.microsoft.com/office/drawing/2014/main" id="{7D37AF67-9018-4AF2-AFA9-52CD1EBC63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5693" y="1962776"/>
            <a:ext cx="3791479" cy="2124371"/>
          </a:xfrm>
          <a:prstGeom prst="rect">
            <a:avLst/>
          </a:prstGeom>
        </p:spPr>
      </p:pic>
      <p:pic>
        <p:nvPicPr>
          <p:cNvPr id="14" name="Picture 13">
            <a:extLst>
              <a:ext uri="{FF2B5EF4-FFF2-40B4-BE49-F238E27FC236}">
                <a16:creationId xmlns:a16="http://schemas.microsoft.com/office/drawing/2014/main" id="{C467E1E6-35FF-41E6-87E2-61FC30B93E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2213" y="4401540"/>
            <a:ext cx="4153480" cy="2067213"/>
          </a:xfrm>
          <a:prstGeom prst="rect">
            <a:avLst/>
          </a:prstGeom>
        </p:spPr>
      </p:pic>
    </p:spTree>
    <p:extLst>
      <p:ext uri="{BB962C8B-B14F-4D97-AF65-F5344CB8AC3E}">
        <p14:creationId xmlns:p14="http://schemas.microsoft.com/office/powerpoint/2010/main" val="1966777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4167-9EA3-4048-9C8D-01B98715521A}"/>
              </a:ext>
            </a:extLst>
          </p:cNvPr>
          <p:cNvSpPr>
            <a:spLocks noGrp="1"/>
          </p:cNvSpPr>
          <p:nvPr>
            <p:ph type="title"/>
          </p:nvPr>
        </p:nvSpPr>
        <p:spPr/>
        <p:txBody>
          <a:bodyPr>
            <a:normAutofit/>
          </a:bodyPr>
          <a:lstStyle/>
          <a:p>
            <a:r>
              <a:rPr lang="en-US" b="1" dirty="0"/>
              <a:t>Component</a:t>
            </a:r>
            <a:endParaRPr lang="en-US" dirty="0"/>
          </a:p>
        </p:txBody>
      </p:sp>
      <p:sp>
        <p:nvSpPr>
          <p:cNvPr id="3" name="Content Placeholder 2">
            <a:extLst>
              <a:ext uri="{FF2B5EF4-FFF2-40B4-BE49-F238E27FC236}">
                <a16:creationId xmlns:a16="http://schemas.microsoft.com/office/drawing/2014/main" id="{5AC442F7-1878-47C7-905B-A058FE8C340A}"/>
              </a:ext>
            </a:extLst>
          </p:cNvPr>
          <p:cNvSpPr>
            <a:spLocks noGrp="1"/>
          </p:cNvSpPr>
          <p:nvPr>
            <p:ph idx="1"/>
          </p:nvPr>
        </p:nvSpPr>
        <p:spPr>
          <a:xfrm>
            <a:off x="581192" y="2180497"/>
            <a:ext cx="11029615" cy="1248504"/>
          </a:xfrm>
        </p:spPr>
        <p:txBody>
          <a:bodyPr/>
          <a:lstStyle/>
          <a:p>
            <a:pPr algn="just"/>
            <a:r>
              <a:rPr lang="en-US" dirty="0"/>
              <a:t>Components are the main </a:t>
            </a:r>
            <a:r>
              <a:rPr lang="en-US" b="1" dirty="0">
                <a:highlight>
                  <a:srgbClr val="FFFF00"/>
                </a:highlight>
              </a:rPr>
              <a:t>building blocks </a:t>
            </a:r>
            <a:r>
              <a:rPr lang="en-US" dirty="0"/>
              <a:t>for Angular applications. Each component consists of: An HTML template that declares what renders on the page. A TypeScript class that defines behavior. A CSS selector that defines how the component is used in a template.</a:t>
            </a:r>
          </a:p>
        </p:txBody>
      </p:sp>
      <p:pic>
        <p:nvPicPr>
          <p:cNvPr id="5" name="Picture 4">
            <a:extLst>
              <a:ext uri="{FF2B5EF4-FFF2-40B4-BE49-F238E27FC236}">
                <a16:creationId xmlns:a16="http://schemas.microsoft.com/office/drawing/2014/main" id="{34ABC299-4B14-4F1D-85AF-CDBC66736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047" y="3429000"/>
            <a:ext cx="3306590" cy="1483242"/>
          </a:xfrm>
          <a:prstGeom prst="rect">
            <a:avLst/>
          </a:prstGeom>
        </p:spPr>
      </p:pic>
      <p:sp>
        <p:nvSpPr>
          <p:cNvPr id="6" name="Rectangle 5">
            <a:extLst>
              <a:ext uri="{FF2B5EF4-FFF2-40B4-BE49-F238E27FC236}">
                <a16:creationId xmlns:a16="http://schemas.microsoft.com/office/drawing/2014/main" id="{84D2C1E4-D819-47FA-A0A4-100688EBACEC}"/>
              </a:ext>
            </a:extLst>
          </p:cNvPr>
          <p:cNvSpPr/>
          <p:nvPr/>
        </p:nvSpPr>
        <p:spPr>
          <a:xfrm>
            <a:off x="3652961" y="3830304"/>
            <a:ext cx="2349795" cy="419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Style</a:t>
            </a:r>
          </a:p>
        </p:txBody>
      </p:sp>
      <p:sp>
        <p:nvSpPr>
          <p:cNvPr id="7" name="Rectangle 6">
            <a:extLst>
              <a:ext uri="{FF2B5EF4-FFF2-40B4-BE49-F238E27FC236}">
                <a16:creationId xmlns:a16="http://schemas.microsoft.com/office/drawing/2014/main" id="{6E2339C8-9224-46DA-85A2-15F05B30D3A5}"/>
              </a:ext>
            </a:extLst>
          </p:cNvPr>
          <p:cNvSpPr/>
          <p:nvPr/>
        </p:nvSpPr>
        <p:spPr>
          <a:xfrm>
            <a:off x="4132519" y="4283497"/>
            <a:ext cx="1963480" cy="419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Testing</a:t>
            </a:r>
          </a:p>
        </p:txBody>
      </p:sp>
      <p:sp>
        <p:nvSpPr>
          <p:cNvPr id="8" name="Rectangle 7">
            <a:extLst>
              <a:ext uri="{FF2B5EF4-FFF2-40B4-BE49-F238E27FC236}">
                <a16:creationId xmlns:a16="http://schemas.microsoft.com/office/drawing/2014/main" id="{06F4F531-757B-4FB3-9089-EE46767BA68F}"/>
              </a:ext>
            </a:extLst>
          </p:cNvPr>
          <p:cNvSpPr/>
          <p:nvPr/>
        </p:nvSpPr>
        <p:spPr>
          <a:xfrm>
            <a:off x="3454594" y="4857205"/>
            <a:ext cx="5957777"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Dynamic data like logical part ,API connection etc., </a:t>
            </a:r>
          </a:p>
        </p:txBody>
      </p:sp>
      <p:sp>
        <p:nvSpPr>
          <p:cNvPr id="9" name="Rectangle 8">
            <a:extLst>
              <a:ext uri="{FF2B5EF4-FFF2-40B4-BE49-F238E27FC236}">
                <a16:creationId xmlns:a16="http://schemas.microsoft.com/office/drawing/2014/main" id="{EAD3F7B1-AF68-4025-9B6A-C3CA448E094F}"/>
              </a:ext>
            </a:extLst>
          </p:cNvPr>
          <p:cNvSpPr/>
          <p:nvPr/>
        </p:nvSpPr>
        <p:spPr>
          <a:xfrm>
            <a:off x="5138290" y="4058377"/>
            <a:ext cx="2643964" cy="419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HTML Part</a:t>
            </a:r>
          </a:p>
        </p:txBody>
      </p:sp>
      <p:cxnSp>
        <p:nvCxnSpPr>
          <p:cNvPr id="11" name="Connector: Elbow 10">
            <a:extLst>
              <a:ext uri="{FF2B5EF4-FFF2-40B4-BE49-F238E27FC236}">
                <a16:creationId xmlns:a16="http://schemas.microsoft.com/office/drawing/2014/main" id="{AF16790A-C1B4-4C7C-8C0A-B700968672B6}"/>
              </a:ext>
            </a:extLst>
          </p:cNvPr>
          <p:cNvCxnSpPr>
            <a:cxnSpLocks/>
          </p:cNvCxnSpPr>
          <p:nvPr/>
        </p:nvCxnSpPr>
        <p:spPr>
          <a:xfrm>
            <a:off x="2413590" y="4857205"/>
            <a:ext cx="1616149" cy="454001"/>
          </a:xfrm>
          <a:prstGeom prst="bentConnector3">
            <a:avLst>
              <a:gd name="adj1" fmla="val 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8CD324C-657A-4D2D-8CFC-1F4FB3F79D59}"/>
              </a:ext>
            </a:extLst>
          </p:cNvPr>
          <p:cNvCxnSpPr>
            <a:cxnSpLocks/>
          </p:cNvCxnSpPr>
          <p:nvPr/>
        </p:nvCxnSpPr>
        <p:spPr>
          <a:xfrm>
            <a:off x="3040912" y="4552933"/>
            <a:ext cx="16441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EBF7D91-5134-47CF-A8EF-CCD805B97B5D}"/>
              </a:ext>
            </a:extLst>
          </p:cNvPr>
          <p:cNvCxnSpPr>
            <a:cxnSpLocks/>
          </p:cNvCxnSpPr>
          <p:nvPr/>
        </p:nvCxnSpPr>
        <p:spPr>
          <a:xfrm>
            <a:off x="2874335" y="4283497"/>
            <a:ext cx="29856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464B73-3C92-46D2-A200-E2ABA46FAD97}"/>
              </a:ext>
            </a:extLst>
          </p:cNvPr>
          <p:cNvCxnSpPr>
            <a:cxnSpLocks/>
          </p:cNvCxnSpPr>
          <p:nvPr/>
        </p:nvCxnSpPr>
        <p:spPr>
          <a:xfrm>
            <a:off x="2765821" y="4058377"/>
            <a:ext cx="177428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64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34BFD67-ADB7-4EF7-AE87-19454E64E3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245" y="2623162"/>
            <a:ext cx="4658375" cy="2876951"/>
          </a:xfrm>
          <a:prstGeom prst="rect">
            <a:avLst/>
          </a:prstGeom>
        </p:spPr>
      </p:pic>
      <p:sp>
        <p:nvSpPr>
          <p:cNvPr id="2" name="Title 1">
            <a:extLst>
              <a:ext uri="{FF2B5EF4-FFF2-40B4-BE49-F238E27FC236}">
                <a16:creationId xmlns:a16="http://schemas.microsoft.com/office/drawing/2014/main" id="{295DC791-B77A-4FE1-9309-048BAE817A25}"/>
              </a:ext>
            </a:extLst>
          </p:cNvPr>
          <p:cNvSpPr>
            <a:spLocks noGrp="1"/>
          </p:cNvSpPr>
          <p:nvPr>
            <p:ph type="title"/>
          </p:nvPr>
        </p:nvSpPr>
        <p:spPr/>
        <p:txBody>
          <a:bodyPr/>
          <a:lstStyle/>
          <a:p>
            <a:r>
              <a:rPr lang="en-US" dirty="0"/>
              <a:t>Create New Component</a:t>
            </a:r>
          </a:p>
        </p:txBody>
      </p:sp>
      <p:sp>
        <p:nvSpPr>
          <p:cNvPr id="3" name="Content Placeholder 2">
            <a:extLst>
              <a:ext uri="{FF2B5EF4-FFF2-40B4-BE49-F238E27FC236}">
                <a16:creationId xmlns:a16="http://schemas.microsoft.com/office/drawing/2014/main" id="{767EB0DB-9AA4-4141-967F-552C86EEB19A}"/>
              </a:ext>
            </a:extLst>
          </p:cNvPr>
          <p:cNvSpPr>
            <a:spLocks noGrp="1"/>
          </p:cNvSpPr>
          <p:nvPr>
            <p:ph idx="1"/>
          </p:nvPr>
        </p:nvSpPr>
        <p:spPr>
          <a:xfrm>
            <a:off x="581192" y="2180496"/>
            <a:ext cx="11029615" cy="615867"/>
          </a:xfrm>
        </p:spPr>
        <p:txBody>
          <a:bodyPr/>
          <a:lstStyle/>
          <a:p>
            <a:r>
              <a:rPr lang="en-US" dirty="0"/>
              <a:t>ng generate component user-list</a:t>
            </a:r>
          </a:p>
        </p:txBody>
      </p:sp>
      <p:pic>
        <p:nvPicPr>
          <p:cNvPr id="5" name="Picture 4">
            <a:extLst>
              <a:ext uri="{FF2B5EF4-FFF2-40B4-BE49-F238E27FC236}">
                <a16:creationId xmlns:a16="http://schemas.microsoft.com/office/drawing/2014/main" id="{8D73A68F-7BCB-4728-A3A9-D31F4B159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543" y="2796363"/>
            <a:ext cx="3324689" cy="3477110"/>
          </a:xfrm>
          <a:prstGeom prst="rect">
            <a:avLst/>
          </a:prstGeom>
        </p:spPr>
      </p:pic>
      <p:sp>
        <p:nvSpPr>
          <p:cNvPr id="6" name="Right Brace 5">
            <a:extLst>
              <a:ext uri="{FF2B5EF4-FFF2-40B4-BE49-F238E27FC236}">
                <a16:creationId xmlns:a16="http://schemas.microsoft.com/office/drawing/2014/main" id="{4E76D6F1-83BC-4E64-B381-DABB3F2B9FAF}"/>
              </a:ext>
            </a:extLst>
          </p:cNvPr>
          <p:cNvSpPr/>
          <p:nvPr/>
        </p:nvSpPr>
        <p:spPr>
          <a:xfrm>
            <a:off x="3317357" y="3771397"/>
            <a:ext cx="1417019" cy="615867"/>
          </a:xfrm>
          <a:prstGeom prst="rightBrace">
            <a:avLst>
              <a:gd name="adj1" fmla="val 8333"/>
              <a:gd name="adj2" fmla="val 4867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6299F786-B49A-4D03-A806-E6751203C7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5285" y="2623162"/>
            <a:ext cx="2662594" cy="3079974"/>
          </a:xfrm>
          <a:prstGeom prst="rect">
            <a:avLst/>
          </a:prstGeom>
        </p:spPr>
      </p:pic>
      <p:sp>
        <p:nvSpPr>
          <p:cNvPr id="13" name="Rectangle 12">
            <a:extLst>
              <a:ext uri="{FF2B5EF4-FFF2-40B4-BE49-F238E27FC236}">
                <a16:creationId xmlns:a16="http://schemas.microsoft.com/office/drawing/2014/main" id="{32C5B9C2-83D1-40C2-B98F-30704A298344}"/>
              </a:ext>
            </a:extLst>
          </p:cNvPr>
          <p:cNvSpPr/>
          <p:nvPr/>
        </p:nvSpPr>
        <p:spPr>
          <a:xfrm>
            <a:off x="7381402" y="5122884"/>
            <a:ext cx="1966252" cy="394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Register here</a:t>
            </a:r>
          </a:p>
        </p:txBody>
      </p:sp>
      <p:grpSp>
        <p:nvGrpSpPr>
          <p:cNvPr id="18" name="Group 17">
            <a:extLst>
              <a:ext uri="{FF2B5EF4-FFF2-40B4-BE49-F238E27FC236}">
                <a16:creationId xmlns:a16="http://schemas.microsoft.com/office/drawing/2014/main" id="{FB6D0CC1-1EF5-443D-B2DA-A51DE9A9A8AD}"/>
              </a:ext>
            </a:extLst>
          </p:cNvPr>
          <p:cNvGrpSpPr/>
          <p:nvPr/>
        </p:nvGrpSpPr>
        <p:grpSpPr>
          <a:xfrm>
            <a:off x="5794520" y="5592564"/>
            <a:ext cx="4686954" cy="1079560"/>
            <a:chOff x="4734376" y="5500113"/>
            <a:chExt cx="4686954" cy="1079560"/>
          </a:xfrm>
        </p:grpSpPr>
        <p:pic>
          <p:nvPicPr>
            <p:cNvPr id="15" name="Picture 14">
              <a:extLst>
                <a:ext uri="{FF2B5EF4-FFF2-40B4-BE49-F238E27FC236}">
                  <a16:creationId xmlns:a16="http://schemas.microsoft.com/office/drawing/2014/main" id="{04019FD4-BE5A-465C-85C5-A924C705E6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4376" y="5855672"/>
              <a:ext cx="4686954" cy="724001"/>
            </a:xfrm>
            <a:prstGeom prst="rect">
              <a:avLst/>
            </a:prstGeom>
          </p:spPr>
        </p:pic>
        <p:pic>
          <p:nvPicPr>
            <p:cNvPr id="17" name="Picture 16">
              <a:extLst>
                <a:ext uri="{FF2B5EF4-FFF2-40B4-BE49-F238E27FC236}">
                  <a16:creationId xmlns:a16="http://schemas.microsoft.com/office/drawing/2014/main" id="{BF573701-2AF9-46F1-B0AF-8346A3B879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3394" y="5500113"/>
              <a:ext cx="2114845" cy="352474"/>
            </a:xfrm>
            <a:prstGeom prst="rect">
              <a:avLst/>
            </a:prstGeom>
          </p:spPr>
        </p:pic>
      </p:grpSp>
      <p:cxnSp>
        <p:nvCxnSpPr>
          <p:cNvPr id="11" name="Straight Arrow Connector 10">
            <a:extLst>
              <a:ext uri="{FF2B5EF4-FFF2-40B4-BE49-F238E27FC236}">
                <a16:creationId xmlns:a16="http://schemas.microsoft.com/office/drawing/2014/main" id="{A01B9B2B-7BCE-4184-B606-0C705811A4E8}"/>
              </a:ext>
            </a:extLst>
          </p:cNvPr>
          <p:cNvCxnSpPr>
            <a:cxnSpLocks/>
          </p:cNvCxnSpPr>
          <p:nvPr/>
        </p:nvCxnSpPr>
        <p:spPr>
          <a:xfrm flipV="1">
            <a:off x="2439877" y="4784651"/>
            <a:ext cx="7490932" cy="1347693"/>
          </a:xfrm>
          <a:prstGeom prst="straightConnector1">
            <a:avLst/>
          </a:prstGeom>
          <a:ln w="57150">
            <a:solidFill>
              <a:schemeClr val="accent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B7342CB0-388C-4343-AB0D-CE5DCE1AC184}"/>
              </a:ext>
            </a:extLst>
          </p:cNvPr>
          <p:cNvCxnSpPr>
            <a:cxnSpLocks/>
          </p:cNvCxnSpPr>
          <p:nvPr/>
        </p:nvCxnSpPr>
        <p:spPr>
          <a:xfrm rot="16200000" flipH="1">
            <a:off x="6795303" y="4550632"/>
            <a:ext cx="2155767" cy="1144504"/>
          </a:xfrm>
          <a:prstGeom prst="bentConnector3">
            <a:avLst>
              <a:gd name="adj1" fmla="val 185"/>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55715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Dividend</Template>
  <TotalTime>1416</TotalTime>
  <Words>290</Words>
  <Application>Microsoft Office PowerPoint</Application>
  <PresentationFormat>Widescreen</PresentationFormat>
  <Paragraphs>75</Paragraphs>
  <Slides>27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Calibri</vt:lpstr>
      <vt:lpstr>Gill Sans MT</vt:lpstr>
      <vt:lpstr>Nunito</vt:lpstr>
      <vt:lpstr>Wingdings 2</vt:lpstr>
      <vt:lpstr>Dividend</vt:lpstr>
      <vt:lpstr>Angular </vt:lpstr>
      <vt:lpstr>What is Angular</vt:lpstr>
      <vt:lpstr>PowerPoint Presentation</vt:lpstr>
      <vt:lpstr>Setup and installation</vt:lpstr>
      <vt:lpstr>Files and Folder Structure</vt:lpstr>
      <vt:lpstr>What is Interpolation</vt:lpstr>
      <vt:lpstr>Angular CLI &amp; important Commands</vt:lpstr>
      <vt:lpstr>Component</vt:lpstr>
      <vt:lpstr>Create New Component</vt:lpstr>
      <vt:lpstr>Events in angular</vt:lpstr>
      <vt:lpstr>Property Binding</vt:lpstr>
      <vt:lpstr>If else condition</vt:lpstr>
      <vt:lpstr>If else condition (Continue)</vt:lpstr>
      <vt:lpstr>If else condition (Continue)</vt:lpstr>
      <vt:lpstr> Multiple condition or else if</vt:lpstr>
      <vt:lpstr>Switch case</vt:lpstr>
      <vt:lpstr>For Loop | *ngFor</vt:lpstr>
      <vt:lpstr>Nested Loop</vt:lpstr>
      <vt:lpstr>Bootstrap with angular</vt:lpstr>
      <vt:lpstr>Basic Form (two-way binding)</vt:lpstr>
      <vt:lpstr>PowerPoint Presentation</vt:lpstr>
      <vt:lpstr>Pipes in angular</vt:lpstr>
      <vt:lpstr>PowerPoint Presentation</vt:lpstr>
      <vt:lpstr>Make custom pipes (Product search Work)</vt:lpstr>
      <vt:lpstr>PowerPoint Presentation</vt:lpstr>
      <vt:lpstr>Make To do List</vt:lpstr>
      <vt:lpstr>Routing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JS</dc:title>
  <dc:creator>Marium</dc:creator>
  <cp:lastModifiedBy>Marium</cp:lastModifiedBy>
  <cp:revision>220</cp:revision>
  <dcterms:created xsi:type="dcterms:W3CDTF">2023-11-28T07:46:02Z</dcterms:created>
  <dcterms:modified xsi:type="dcterms:W3CDTF">2023-12-23T05:52:51Z</dcterms:modified>
</cp:coreProperties>
</file>